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715" r:id="rId2"/>
  </p:sldMasterIdLst>
  <p:notesMasterIdLst>
    <p:notesMasterId r:id="rId63"/>
  </p:notesMasterIdLst>
  <p:sldIdLst>
    <p:sldId id="256" r:id="rId3"/>
    <p:sldId id="388" r:id="rId4"/>
    <p:sldId id="366" r:id="rId5"/>
    <p:sldId id="368" r:id="rId6"/>
    <p:sldId id="257" r:id="rId7"/>
    <p:sldId id="410" r:id="rId8"/>
    <p:sldId id="369" r:id="rId9"/>
    <p:sldId id="370" r:id="rId10"/>
    <p:sldId id="302" r:id="rId11"/>
    <p:sldId id="289" r:id="rId12"/>
    <p:sldId id="371" r:id="rId13"/>
    <p:sldId id="431" r:id="rId14"/>
    <p:sldId id="401" r:id="rId15"/>
    <p:sldId id="414" r:id="rId16"/>
    <p:sldId id="418" r:id="rId17"/>
    <p:sldId id="305" r:id="rId18"/>
    <p:sldId id="417" r:id="rId19"/>
    <p:sldId id="419" r:id="rId20"/>
    <p:sldId id="434" r:id="rId21"/>
    <p:sldId id="420" r:id="rId22"/>
    <p:sldId id="378" r:id="rId23"/>
    <p:sldId id="403" r:id="rId24"/>
    <p:sldId id="396" r:id="rId25"/>
    <p:sldId id="392" r:id="rId26"/>
    <p:sldId id="391" r:id="rId27"/>
    <p:sldId id="451" r:id="rId28"/>
    <p:sldId id="324" r:id="rId29"/>
    <p:sldId id="393" r:id="rId30"/>
    <p:sldId id="326" r:id="rId31"/>
    <p:sldId id="323" r:id="rId32"/>
    <p:sldId id="327" r:id="rId33"/>
    <p:sldId id="405" r:id="rId34"/>
    <p:sldId id="347" r:id="rId35"/>
    <p:sldId id="449" r:id="rId36"/>
    <p:sldId id="450" r:id="rId37"/>
    <p:sldId id="346" r:id="rId38"/>
    <p:sldId id="359" r:id="rId39"/>
    <p:sldId id="360" r:id="rId40"/>
    <p:sldId id="409" r:id="rId41"/>
    <p:sldId id="363" r:id="rId42"/>
    <p:sldId id="443" r:id="rId43"/>
    <p:sldId id="262" r:id="rId44"/>
    <p:sldId id="263" r:id="rId45"/>
    <p:sldId id="259" r:id="rId46"/>
    <p:sldId id="267" r:id="rId47"/>
    <p:sldId id="269" r:id="rId48"/>
    <p:sldId id="265" r:id="rId49"/>
    <p:sldId id="273" r:id="rId50"/>
    <p:sldId id="270" r:id="rId51"/>
    <p:sldId id="452" r:id="rId52"/>
    <p:sldId id="288" r:id="rId53"/>
    <p:sldId id="453" r:id="rId54"/>
    <p:sldId id="296" r:id="rId55"/>
    <p:sldId id="283" r:id="rId56"/>
    <p:sldId id="454" r:id="rId57"/>
    <p:sldId id="260" r:id="rId58"/>
    <p:sldId id="284" r:id="rId59"/>
    <p:sldId id="455" r:id="rId60"/>
    <p:sldId id="291" r:id="rId61"/>
    <p:sldId id="29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C7FE3-F096-114C-A4CF-55EB30E221EC}">
          <p14:sldIdLst>
            <p14:sldId id="256"/>
            <p14:sldId id="388"/>
            <p14:sldId id="366"/>
            <p14:sldId id="368"/>
            <p14:sldId id="257"/>
            <p14:sldId id="410"/>
            <p14:sldId id="369"/>
            <p14:sldId id="370"/>
            <p14:sldId id="302"/>
            <p14:sldId id="289"/>
            <p14:sldId id="371"/>
            <p14:sldId id="431"/>
          </p14:sldIdLst>
        </p14:section>
        <p14:section name="active learning" id="{A81360CD-7713-7B4F-9D2A-9860AF9A7499}">
          <p14:sldIdLst>
            <p14:sldId id="401"/>
            <p14:sldId id="414"/>
            <p14:sldId id="418"/>
            <p14:sldId id="305"/>
            <p14:sldId id="417"/>
            <p14:sldId id="419"/>
            <p14:sldId id="434"/>
            <p14:sldId id="420"/>
            <p14:sldId id="378"/>
          </p14:sldIdLst>
        </p14:section>
        <p14:section name="QBDP" id="{FADDA0D2-7B69-084C-B95E-E1BC08B5FBC1}">
          <p14:sldIdLst>
            <p14:sldId id="403"/>
            <p14:sldId id="396"/>
            <p14:sldId id="392"/>
            <p14:sldId id="391"/>
            <p14:sldId id="451"/>
            <p14:sldId id="324"/>
            <p14:sldId id="393"/>
            <p14:sldId id="326"/>
            <p14:sldId id="323"/>
            <p14:sldId id="327"/>
          </p14:sldIdLst>
        </p14:section>
        <p14:section name="Experiment Mnist" id="{64754657-2129-FE44-9A45-A15D595C7722}">
          <p14:sldIdLst/>
        </p14:section>
        <p14:section name="Experiment Camelyon" id="{E99A5BF8-BFC4-FA4B-96C0-19FECE0430A2}">
          <p14:sldIdLst>
            <p14:sldId id="405"/>
            <p14:sldId id="347"/>
            <p14:sldId id="449"/>
            <p14:sldId id="450"/>
            <p14:sldId id="346"/>
            <p14:sldId id="359"/>
            <p14:sldId id="360"/>
          </p14:sldIdLst>
        </p14:section>
        <p14:section name="Conclusion" id="{27176C18-551D-6445-8F42-AE41F9EBD205}">
          <p14:sldIdLst>
            <p14:sldId id="409"/>
            <p14:sldId id="363"/>
            <p14:sldId id="443"/>
            <p14:sldId id="262"/>
            <p14:sldId id="263"/>
            <p14:sldId id="259"/>
            <p14:sldId id="267"/>
            <p14:sldId id="269"/>
            <p14:sldId id="265"/>
            <p14:sldId id="273"/>
            <p14:sldId id="270"/>
            <p14:sldId id="452"/>
            <p14:sldId id="288"/>
            <p14:sldId id="453"/>
            <p14:sldId id="296"/>
            <p14:sldId id="283"/>
            <p14:sldId id="454"/>
            <p14:sldId id="260"/>
            <p14:sldId id="284"/>
            <p14:sldId id="455"/>
            <p14:sldId id="291"/>
            <p14:sldId id="292"/>
          </p14:sldIdLst>
        </p14:section>
        <p14:section name="Mnist" id="{FFA0DACC-48D9-444D-9743-FA6B066BA94D}">
          <p14:sldIdLst/>
        </p14:section>
        <p14:section name="trash" id="{A0E73B2E-446F-3F47-90CA-CE6C3C92BCB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80"/>
    <p:restoredTop sz="50000"/>
  </p:normalViewPr>
  <p:slideViewPr>
    <p:cSldViewPr snapToGrid="0" snapToObjects="1">
      <p:cViewPr varScale="1">
        <p:scale>
          <a:sx n="58" d="100"/>
          <a:sy n="58" d="100"/>
        </p:scale>
        <p:origin x="1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2021/7/12</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baseline="0"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そこで、本研究では、低いアノテーションコストで高い予測性能を持ったモデルを獲得するシステムを構築することを目的とします。</a:t>
            </a:r>
          </a:p>
          <a:p>
            <a:r>
              <a:rPr kumimoji="1" lang="ja-JP" altLang="en-US" dirty="0"/>
              <a:t>そのために、</a:t>
            </a:r>
            <a:r>
              <a:rPr kumimoji="1" lang="en-US" altLang="ja-JP" dirty="0"/>
              <a:t>CNN</a:t>
            </a:r>
            <a:r>
              <a:rPr kumimoji="1" lang="ja-JP" altLang="en-US" dirty="0"/>
              <a:t>を識別器を使用した能動学習を病理画像解析に適用するシステムを提案します。</a:t>
            </a:r>
          </a:p>
          <a:p>
            <a:r>
              <a:rPr kumimoji="1" lang="ja-JP" altLang="en-US" dirty="0"/>
              <a:t>また、</a:t>
            </a:r>
            <a:r>
              <a:rPr kumimoji="1" lang="en-US" altLang="ja-JP" dirty="0"/>
              <a:t>CNN</a:t>
            </a:r>
            <a:r>
              <a:rPr kumimoji="1" lang="ja-JP" altLang="en-US" dirty="0"/>
              <a:t>を識別器として利用する際の従来の手法問題点を指摘し、</a:t>
            </a:r>
          </a:p>
          <a:p>
            <a:r>
              <a:rPr kumimoji="1" lang="ja-JP" altLang="en-US" dirty="0"/>
              <a:t>あらたな手法を提案いたします。</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11</a:t>
            </a:fld>
            <a:endParaRPr kumimoji="1" lang="ja-JP" altLang="en-US"/>
          </a:p>
        </p:txBody>
      </p:sp>
    </p:spTree>
    <p:extLst>
      <p:ext uri="{BB962C8B-B14F-4D97-AF65-F5344CB8AC3E}">
        <p14:creationId xmlns:p14="http://schemas.microsoft.com/office/powerpoint/2010/main" val="29221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私が提案するシステムの全体像がこちらになります。</a:t>
            </a:r>
          </a:p>
          <a:p>
            <a:r>
              <a:rPr kumimoji="1" lang="ja-JP" altLang="en-US" dirty="0"/>
              <a:t>まずラベルなしデータから</a:t>
            </a:r>
            <a:r>
              <a:rPr kumimoji="1" lang="en-US" altLang="ja-JP" dirty="0"/>
              <a:t>informative samples</a:t>
            </a:r>
            <a:r>
              <a:rPr kumimoji="1" lang="ja-JP" altLang="en-US" dirty="0"/>
              <a:t>を見つけ、病理医にアノテーションをつけてもらい</a:t>
            </a:r>
            <a:endParaRPr kumimoji="1" lang="en-US" altLang="ja-JP" dirty="0"/>
          </a:p>
          <a:p>
            <a:r>
              <a:rPr kumimoji="1" lang="ja-JP" altLang="en-US" dirty="0"/>
              <a:t>それによってさらに学習を進めるというサイクルを続けます。</a:t>
            </a:r>
            <a:endParaRPr kumimoji="1" lang="en-US" altLang="ja-JP" dirty="0"/>
          </a:p>
          <a:p>
            <a:endParaRPr kumimoji="1" lang="en-US" altLang="ja-JP" dirty="0"/>
          </a:p>
          <a:p>
            <a:r>
              <a:rPr kumimoji="1" lang="ja-JP" altLang="en-US" dirty="0"/>
              <a:t>ここの</a:t>
            </a:r>
            <a:r>
              <a:rPr kumimoji="1" lang="en-US" altLang="ja-JP" dirty="0"/>
              <a:t>informative samples</a:t>
            </a:r>
            <a:r>
              <a:rPr kumimoji="1" lang="ja-JP" altLang="en-US" dirty="0"/>
              <a:t>をどのように探すか、というのが能動学習の核となる問題になります。</a:t>
            </a:r>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12</a:t>
            </a:fld>
            <a:endParaRPr kumimoji="1" lang="ja-JP" altLang="en-US"/>
          </a:p>
        </p:txBody>
      </p:sp>
    </p:spTree>
    <p:extLst>
      <p:ext uri="{BB962C8B-B14F-4D97-AF65-F5344CB8AC3E}">
        <p14:creationId xmlns:p14="http://schemas.microsoft.com/office/powerpoint/2010/main" val="180510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次に、これらの既存研究について概観するとともに、識別器に</a:t>
            </a:r>
            <a:r>
              <a:rPr kumimoji="1" lang="en-US" altLang="ja-JP" dirty="0"/>
              <a:t>CNN</a:t>
            </a:r>
            <a:r>
              <a:rPr kumimoji="1" lang="ja-JP" altLang="en-US" dirty="0"/>
              <a:t>を用いる際の性質について説明します</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13</a:t>
            </a:fld>
            <a:endParaRPr kumimoji="1" lang="ja-JP" altLang="en-US"/>
          </a:p>
        </p:txBody>
      </p:sp>
    </p:spTree>
    <p:extLst>
      <p:ext uri="{BB962C8B-B14F-4D97-AF65-F5344CB8AC3E}">
        <p14:creationId xmlns:p14="http://schemas.microsoft.com/office/powerpoint/2010/main" val="25366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この表の左側にあるのは、能動学習においてしばしば利用される戦略になります。</a:t>
            </a:r>
          </a:p>
          <a:p>
            <a:endParaRPr kumimoji="1" lang="ja-JP" altLang="en-US" dirty="0"/>
          </a:p>
          <a:p>
            <a:r>
              <a:rPr kumimoji="1" lang="ja-JP" altLang="en-US" dirty="0"/>
              <a:t>また、この星取表は、</a:t>
            </a:r>
            <a:r>
              <a:rPr kumimoji="1" lang="en-US" altLang="ja-JP" dirty="0"/>
              <a:t>CNN</a:t>
            </a:r>
            <a:r>
              <a:rPr kumimoji="1" lang="ja-JP" altLang="en-US" dirty="0"/>
              <a:t>を識別器として利用した場合にそれらの戦略を使用する時の計算コスト、有効性を表しています。</a:t>
            </a:r>
          </a:p>
          <a:p>
            <a:endParaRPr kumimoji="1" lang="en-US" altLang="ja-JP" dirty="0"/>
          </a:p>
          <a:p>
            <a:r>
              <a:rPr kumimoji="1" lang="ja-JP" altLang="en-US" dirty="0"/>
              <a:t>表からわかる通り、以下の３つは膨大な計算コストを代償に、有効なサンプルを選択する手法であり、線形識別器にしか用いることができないモデルが多いため</a:t>
            </a:r>
            <a:r>
              <a:rPr kumimoji="1" lang="en-US" altLang="ja-JP" dirty="0"/>
              <a:t>CNN</a:t>
            </a:r>
            <a:r>
              <a:rPr kumimoji="1" lang="ja-JP" altLang="en-US" dirty="0"/>
              <a:t>のようにパラメータ数を持つモデルには使用できません。</a:t>
            </a:r>
          </a:p>
          <a:p>
            <a:endParaRPr kumimoji="1" lang="en-US" altLang="ja-JP" dirty="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14</a:t>
            </a:fld>
            <a:endParaRPr kumimoji="1" lang="ja-JP" altLang="en-US"/>
          </a:p>
        </p:txBody>
      </p:sp>
    </p:spTree>
    <p:extLst>
      <p:ext uri="{BB962C8B-B14F-4D97-AF65-F5344CB8AC3E}">
        <p14:creationId xmlns:p14="http://schemas.microsoft.com/office/powerpoint/2010/main" val="162687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そのため本研究ではこの二つに着目いたします。</a:t>
            </a:r>
          </a:p>
          <a:p>
            <a:endParaRPr kumimoji="1" lang="ja-JP" altLang="en-US" dirty="0"/>
          </a:p>
          <a:p>
            <a:r>
              <a:rPr kumimoji="1" lang="ja-JP" altLang="en-US" dirty="0"/>
              <a:t>また、</a:t>
            </a:r>
            <a:r>
              <a:rPr kumimoji="1" lang="en-US" altLang="ja-JP" dirty="0"/>
              <a:t>Query-By-Committee</a:t>
            </a:r>
            <a:r>
              <a:rPr kumimoji="1" lang="ja-JP" altLang="en-US" dirty="0"/>
              <a:t>は△とあるように、以下の</a:t>
            </a:r>
            <a:r>
              <a:rPr kumimoji="1" lang="en-US" altLang="ja-JP" dirty="0"/>
              <a:t>3</a:t>
            </a:r>
            <a:r>
              <a:rPr kumimoji="1" lang="ja-JP" altLang="en-US" dirty="0"/>
              <a:t>つほどではないもののを</a:t>
            </a:r>
            <a:r>
              <a:rPr kumimoji="1" lang="en-US" altLang="ja-JP" dirty="0"/>
              <a:t>straightforward</a:t>
            </a:r>
            <a:r>
              <a:rPr kumimoji="1" lang="ja-JP" altLang="en-US" dirty="0"/>
              <a:t>に利用すると計算量が大きくなってしまうため、</a:t>
            </a:r>
          </a:p>
          <a:p>
            <a:r>
              <a:rPr kumimoji="1" lang="ja-JP" altLang="en-US" dirty="0"/>
              <a:t>基本的に</a:t>
            </a:r>
            <a:r>
              <a:rPr kumimoji="1" lang="en-US" altLang="ja-JP" dirty="0"/>
              <a:t>CNN</a:t>
            </a:r>
            <a:r>
              <a:rPr kumimoji="1" lang="ja-JP" altLang="en-US" dirty="0"/>
              <a:t>を能動学習に用いる既存研究のほとんどが</a:t>
            </a:r>
            <a:r>
              <a:rPr kumimoji="1" lang="en-US" altLang="ja-JP" dirty="0"/>
              <a:t>Uncertain Sampling</a:t>
            </a:r>
            <a:r>
              <a:rPr kumimoji="1" lang="ja-JP" altLang="en-US" dirty="0"/>
              <a:t>を用いています。</a:t>
            </a:r>
          </a:p>
          <a:p>
            <a:r>
              <a:rPr kumimoji="1" lang="ja-JP" altLang="en-US" dirty="0"/>
              <a:t>しかし、理論的な性能においては</a:t>
            </a:r>
            <a:r>
              <a:rPr kumimoji="1" lang="en-US" altLang="ja-JP" dirty="0"/>
              <a:t>Uncertain</a:t>
            </a:r>
            <a:r>
              <a:rPr kumimoji="1" lang="ja-JP" altLang="en-US" dirty="0"/>
              <a:t>よりも良いため、本研究ではこれを使用する方法を模索します。</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15</a:t>
            </a:fld>
            <a:endParaRPr kumimoji="1" lang="ja-JP" altLang="en-US"/>
          </a:p>
        </p:txBody>
      </p:sp>
    </p:spTree>
    <p:extLst>
      <p:ext uri="{BB962C8B-B14F-4D97-AF65-F5344CB8AC3E}">
        <p14:creationId xmlns:p14="http://schemas.microsoft.com/office/powerpoint/2010/main" val="153558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まず</a:t>
            </a:r>
            <a:r>
              <a:rPr kumimoji="1" lang="en-US" altLang="ja-JP" dirty="0"/>
              <a:t>Uncertain Sampling</a:t>
            </a:r>
            <a:r>
              <a:rPr kumimoji="1" lang="ja-JP" altLang="en-US" dirty="0"/>
              <a:t>から、</a:t>
            </a:r>
          </a:p>
          <a:p>
            <a:r>
              <a:rPr kumimoji="1" lang="ja-JP" altLang="en-US" baseline="0" dirty="0"/>
              <a:t>これは、最も</a:t>
            </a:r>
            <a:r>
              <a:rPr kumimoji="1" lang="ja-JP" altLang="en-US" dirty="0"/>
              <a:t>不確かなサンプルが有用なのではないかという考えに基づくもの</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16</a:t>
            </a:fld>
            <a:endParaRPr kumimoji="1" lang="ja-JP" altLang="en-US"/>
          </a:p>
        </p:txBody>
      </p:sp>
    </p:spTree>
    <p:extLst>
      <p:ext uri="{BB962C8B-B14F-4D97-AF65-F5344CB8AC3E}">
        <p14:creationId xmlns:p14="http://schemas.microsoft.com/office/powerpoint/2010/main" val="852539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この図で言うと、この識別面に近いサンプルを選択することに為ります。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17</a:t>
            </a:fld>
            <a:endParaRPr kumimoji="1" lang="ja-JP" altLang="en-US"/>
          </a:p>
        </p:txBody>
      </p:sp>
    </p:spTree>
    <p:extLst>
      <p:ext uri="{BB962C8B-B14F-4D97-AF65-F5344CB8AC3E}">
        <p14:creationId xmlns:p14="http://schemas.microsoft.com/office/powerpoint/2010/main" val="36642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先程述べたように、</a:t>
            </a:r>
            <a:r>
              <a:rPr kumimoji="1" lang="en-US" altLang="ja-JP" dirty="0"/>
              <a:t>active learning</a:t>
            </a:r>
            <a:r>
              <a:rPr kumimoji="1" lang="ja-JP" altLang="en-US" dirty="0"/>
              <a:t>に</a:t>
            </a:r>
            <a:r>
              <a:rPr kumimoji="1" lang="en-US" altLang="ja-JP" dirty="0"/>
              <a:t>Deep</a:t>
            </a:r>
            <a:r>
              <a:rPr kumimoji="1" lang="ja-JP" altLang="en-US" dirty="0"/>
              <a:t>なモデルを使う研究では、ほとんどがこの手法を利用しています。</a:t>
            </a:r>
          </a:p>
          <a:p>
            <a:endParaRPr kumimoji="1" lang="ja-JP" altLang="en-US" dirty="0"/>
          </a:p>
          <a:p>
            <a:r>
              <a:rPr kumimoji="1" lang="ja-JP" altLang="en-US" dirty="0"/>
              <a:t>しかし、ニューラルネットワークは元々、自らの出力に不確かさを表現しているモデルではないため、</a:t>
            </a:r>
          </a:p>
          <a:p>
            <a:r>
              <a:rPr kumimoji="1" lang="ja-JP" altLang="en-US" dirty="0"/>
              <a:t>この基準のみに頼るのは本当に有用なサンプルを逃してしまっている可能性があります。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18</a:t>
            </a:fld>
            <a:endParaRPr kumimoji="1" lang="ja-JP" altLang="en-US"/>
          </a:p>
        </p:txBody>
      </p:sp>
    </p:spTree>
    <p:extLst>
      <p:ext uri="{BB962C8B-B14F-4D97-AF65-F5344CB8AC3E}">
        <p14:creationId xmlns:p14="http://schemas.microsoft.com/office/powerpoint/2010/main" val="97741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次に、</a:t>
            </a:r>
            <a:r>
              <a:rPr kumimoji="1" lang="en-US" altLang="ja-JP" dirty="0"/>
              <a:t>Query-By-Committee</a:t>
            </a:r>
            <a:r>
              <a:rPr kumimoji="1" lang="ja-JP" altLang="en-US" dirty="0"/>
              <a:t>です。</a:t>
            </a:r>
          </a:p>
          <a:p>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理論的な背景としては、モデルの学習というのはモデルのバージョン空間を小さくしていくことだという考えに則っています。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バージョン空間とは、与えられたラベル付きデータセットに対して正しい識別をすることができる全ての仮説の領域のこと。</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この図で言うと、仮にこのサンプルを選択し、ラベルが０，１であった場合にはこのようにバージョン空間が縮小します。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この期待縮小を最大化するサンプルを探すことになり、</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それは、バージョン空間内の不一致度が大きいサンプルに為ります。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19</a:t>
            </a:fld>
            <a:endParaRPr kumimoji="1" lang="ja-JP" altLang="en-US"/>
          </a:p>
        </p:txBody>
      </p:sp>
    </p:spTree>
    <p:extLst>
      <p:ext uri="{BB962C8B-B14F-4D97-AF65-F5344CB8AC3E}">
        <p14:creationId xmlns:p14="http://schemas.microsoft.com/office/powerpoint/2010/main" val="200038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また、実際にバージョン空間を保持するのは不可能なので、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複数の異なるモデルを学習し、バージョン空間を近似します。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これを</a:t>
            </a:r>
            <a:r>
              <a:rPr kumimoji="1" lang="en-US" altLang="ja-JP" dirty="0"/>
              <a:t>Committee</a:t>
            </a:r>
            <a:r>
              <a:rPr kumimoji="1" lang="ja-JP" altLang="en-US" dirty="0"/>
              <a:t>と呼びます。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20</a:t>
            </a:fld>
            <a:endParaRPr kumimoji="1" lang="ja-JP" altLang="en-US"/>
          </a:p>
        </p:txBody>
      </p:sp>
    </p:spTree>
    <p:extLst>
      <p:ext uri="{BB962C8B-B14F-4D97-AF65-F5344CB8AC3E}">
        <p14:creationId xmlns:p14="http://schemas.microsoft.com/office/powerpoint/2010/main" val="126444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まず研究の背景とモチベーションについて説明します。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a:t>
            </a:fld>
            <a:endParaRPr kumimoji="1" lang="ja-JP" altLang="en-US"/>
          </a:p>
        </p:txBody>
      </p:sp>
    </p:spTree>
    <p:extLst>
      <p:ext uri="{BB962C8B-B14F-4D97-AF65-F5344CB8AC3E}">
        <p14:creationId xmlns:p14="http://schemas.microsoft.com/office/powerpoint/2010/main" val="204019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そして、この</a:t>
            </a:r>
            <a:r>
              <a:rPr kumimoji="1" lang="en-US" altLang="ja-JP" dirty="0"/>
              <a:t>Committee</a:t>
            </a:r>
            <a:r>
              <a:rPr kumimoji="1" lang="ja-JP" altLang="en-US" dirty="0"/>
              <a:t>のメンバの予測の不一致度が大きいものを選択するという戦略に為ります。</a:t>
            </a:r>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a:t>不一致度の定量化には以下の</a:t>
            </a:r>
            <a:r>
              <a:rPr lang="en-US" altLang="ja-JP" sz="2400" dirty="0"/>
              <a:t>Average </a:t>
            </a:r>
            <a:r>
              <a:rPr lang="en-US" altLang="ja-JP" sz="2400" dirty="0" err="1"/>
              <a:t>Kullback-Leibler</a:t>
            </a:r>
            <a:r>
              <a:rPr lang="en-US" altLang="ja-JP" sz="2400" dirty="0"/>
              <a:t> Divergence</a:t>
            </a:r>
            <a:r>
              <a:rPr lang="ja-JP" altLang="en-US" sz="2400" dirty="0"/>
              <a:t>を使用します。</a:t>
            </a:r>
            <a:endParaRPr lang="en-US" altLang="ja-JP" sz="2400" dirty="0"/>
          </a:p>
          <a:p>
            <a:pPr marL="0" marR="0" lvl="2"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kumimoji="1" lang="en-US" altLang="ja-JP" dirty="0" err="1"/>
              <a:t>committe</a:t>
            </a:r>
            <a:r>
              <a:rPr kumimoji="1" lang="ja-JP" altLang="en-US" dirty="0"/>
              <a:t>メンバの予測の平均と、それぞれの予測の差異の平均を計算するものです</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Uncertain</a:t>
            </a:r>
            <a:r>
              <a:rPr kumimoji="1" lang="ja-JP" altLang="en-US" dirty="0"/>
              <a:t>サンプリングも同時に併用することで、性格の違う二つのサンプルを選択可能と為り性能が上がることが知られています。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式からわかるように、</a:t>
            </a:r>
            <a:r>
              <a:rPr kumimoji="1" lang="en-US" altLang="ja-JP" dirty="0"/>
              <a:t>QBC</a:t>
            </a:r>
            <a:r>
              <a:rPr kumimoji="1" lang="ja-JP" altLang="en-US" dirty="0"/>
              <a:t>はモデルのアンサンブルを前提とするため、</a:t>
            </a:r>
            <a:r>
              <a:rPr kumimoji="1" lang="en-US" altLang="ja-JP" dirty="0"/>
              <a:t>CNN</a:t>
            </a:r>
            <a:r>
              <a:rPr kumimoji="1" lang="ja-JP" altLang="en-US" dirty="0"/>
              <a:t>のような重いモデルを同時に複数学習するのは計算コスト的にもメモリ的にも現実的ではありません。</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21</a:t>
            </a:fld>
            <a:endParaRPr kumimoji="1" lang="ja-JP" altLang="en-US"/>
          </a:p>
        </p:txBody>
      </p:sp>
    </p:spTree>
    <p:extLst>
      <p:ext uri="{BB962C8B-B14F-4D97-AF65-F5344CB8AC3E}">
        <p14:creationId xmlns:p14="http://schemas.microsoft.com/office/powerpoint/2010/main" val="2116981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次に提案する手法について説明します。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22</a:t>
            </a:fld>
            <a:endParaRPr kumimoji="1" lang="ja-JP" altLang="en-US"/>
          </a:p>
        </p:txBody>
      </p:sp>
    </p:spTree>
    <p:extLst>
      <p:ext uri="{BB962C8B-B14F-4D97-AF65-F5344CB8AC3E}">
        <p14:creationId xmlns:p14="http://schemas.microsoft.com/office/powerpoint/2010/main" val="236916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そこで、本研究では、</a:t>
            </a:r>
            <a:r>
              <a:rPr kumimoji="1" lang="en-US" altLang="ja-JP" dirty="0"/>
              <a:t>single network</a:t>
            </a:r>
            <a:r>
              <a:rPr kumimoji="1" lang="ja-JP" altLang="en-US" dirty="0"/>
              <a:t>しか学習しないかわりに</a:t>
            </a:r>
            <a:r>
              <a:rPr kumimoji="1" lang="ja-JP" altLang="en-US" baseline="0" dirty="0"/>
              <a:t>、</a:t>
            </a:r>
            <a:r>
              <a:rPr kumimoji="1" lang="en-US" altLang="ja-JP" baseline="0" dirty="0"/>
              <a:t>Dropout</a:t>
            </a:r>
            <a:r>
              <a:rPr kumimoji="1" lang="ja-JP" altLang="en-US" baseline="0" dirty="0"/>
              <a:t>を推論時にも利用することで複数の</a:t>
            </a:r>
            <a:r>
              <a:rPr kumimoji="1" lang="en-US" altLang="ja-JP" baseline="0" dirty="0"/>
              <a:t>prediction</a:t>
            </a:r>
            <a:r>
              <a:rPr kumimoji="1" lang="ja-JP" altLang="en-US" baseline="0" dirty="0"/>
              <a:t>を作成し、</a:t>
            </a:r>
          </a:p>
          <a:p>
            <a:r>
              <a:rPr kumimoji="1" lang="ja-JP" altLang="en-US" baseline="0" dirty="0"/>
              <a:t>その予測を</a:t>
            </a:r>
            <a:r>
              <a:rPr kumimoji="1" lang="en-US" altLang="ja-JP" baseline="0" dirty="0"/>
              <a:t>Committee</a:t>
            </a:r>
            <a:r>
              <a:rPr kumimoji="1" lang="ja-JP" altLang="en-US" baseline="0" dirty="0"/>
              <a:t>とみなし、それらの不一致度を利用する手法</a:t>
            </a:r>
            <a:r>
              <a:rPr kumimoji="1" lang="en-US" altLang="ja-JP" baseline="0" dirty="0"/>
              <a:t>Query By Dropout Predictions</a:t>
            </a:r>
            <a:r>
              <a:rPr kumimoji="1" lang="ja-JP" altLang="en-US" baseline="0" dirty="0"/>
              <a:t>を提案します。</a:t>
            </a:r>
            <a:endParaRPr kumimoji="1" lang="en-US" altLang="ja-JP" baseline="0"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23</a:t>
            </a:fld>
            <a:endParaRPr kumimoji="1" lang="ja-JP" altLang="en-US"/>
          </a:p>
        </p:txBody>
      </p:sp>
    </p:spTree>
    <p:extLst>
      <p:ext uri="{BB962C8B-B14F-4D97-AF65-F5344CB8AC3E}">
        <p14:creationId xmlns:p14="http://schemas.microsoft.com/office/powerpoint/2010/main" val="1368012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Dropout</a:t>
            </a:r>
            <a:r>
              <a:rPr kumimoji="1" lang="ja-JP" altLang="en-US" dirty="0"/>
              <a:t>とは、多層ニューラルネットワークのニューロンをランダムに</a:t>
            </a:r>
            <a:r>
              <a:rPr kumimoji="1" lang="en-US" altLang="ja-JP" dirty="0"/>
              <a:t>drop</a:t>
            </a:r>
            <a:r>
              <a:rPr kumimoji="1" lang="ja-JP" altLang="en-US" dirty="0"/>
              <a:t>し、過学習を防ぐ正則化手法</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通常は訓練時にのみ用いられます。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drop</a:t>
            </a:r>
            <a:r>
              <a:rPr kumimoji="1" lang="ja-JP" altLang="en-US" dirty="0"/>
              <a:t>される組み合わせは無数であり、それらのアンサンブルを学習しているとみなすこともできます。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24</a:t>
            </a:fld>
            <a:endParaRPr kumimoji="1" lang="ja-JP" altLang="en-US"/>
          </a:p>
        </p:txBody>
      </p:sp>
    </p:spTree>
    <p:extLst>
      <p:ext uri="{BB962C8B-B14F-4D97-AF65-F5344CB8AC3E}">
        <p14:creationId xmlns:p14="http://schemas.microsoft.com/office/powerpoint/2010/main" val="177547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Dropout</a:t>
            </a:r>
            <a:r>
              <a:rPr kumimoji="1" lang="ja-JP" altLang="en-US" dirty="0"/>
              <a:t>による</a:t>
            </a:r>
            <a:r>
              <a:rPr kumimoji="1" lang="en-US" altLang="ja-JP" dirty="0"/>
              <a:t>committee</a:t>
            </a:r>
            <a:r>
              <a:rPr kumimoji="1" lang="ja-JP" altLang="en-US" dirty="0"/>
              <a:t>が</a:t>
            </a:r>
            <a:r>
              <a:rPr kumimoji="1" lang="en-US" altLang="ja-JP" dirty="0"/>
              <a:t>QBC</a:t>
            </a:r>
            <a:r>
              <a:rPr kumimoji="1" lang="ja-JP" altLang="en-US" dirty="0"/>
              <a:t>として</a:t>
            </a:r>
            <a:r>
              <a:rPr kumimoji="1" lang="en-US" altLang="ja-JP" dirty="0"/>
              <a:t>work</a:t>
            </a:r>
            <a:r>
              <a:rPr kumimoji="1" lang="ja-JP" altLang="en-US" dirty="0"/>
              <a:t>するためには、</a:t>
            </a:r>
            <a:r>
              <a:rPr kumimoji="1" lang="en-US" altLang="ja-JP" dirty="0" err="1"/>
              <a:t>Commiitte</a:t>
            </a:r>
            <a:r>
              <a:rPr kumimoji="1" lang="ja-JP" altLang="en-US" dirty="0"/>
              <a:t>がモデルの</a:t>
            </a:r>
            <a:r>
              <a:rPr kumimoji="1" lang="en-US" altLang="ja-JP" dirty="0"/>
              <a:t>version space</a:t>
            </a:r>
            <a:r>
              <a:rPr kumimoji="1" lang="ja-JP" altLang="en-US" dirty="0"/>
              <a:t>を近似している必要があります。</a:t>
            </a:r>
          </a:p>
          <a:p>
            <a:endParaRPr kumimoji="1" lang="ja-JP" altLang="en-US" dirty="0"/>
          </a:p>
          <a:p>
            <a:r>
              <a:rPr kumimoji="1" lang="ja-JP" altLang="en-US" dirty="0"/>
              <a:t>その</a:t>
            </a:r>
            <a:r>
              <a:rPr kumimoji="1" lang="en-US" altLang="ja-JP" dirty="0"/>
              <a:t>version space</a:t>
            </a:r>
            <a:r>
              <a:rPr kumimoji="1" lang="ja-JP" altLang="en-US" dirty="0"/>
              <a:t>を近似していることを表すのは、</a:t>
            </a:r>
          </a:p>
          <a:p>
            <a:endParaRPr kumimoji="1" lang="ja-JP" altLang="en-US" dirty="0"/>
          </a:p>
          <a:p>
            <a:r>
              <a:rPr kumimoji="1" lang="ja-JP" altLang="en-US" dirty="0"/>
              <a:t>現在のラベル付きデータに対して</a:t>
            </a:r>
            <a:r>
              <a:rPr kumimoji="1" lang="en-US" altLang="ja-JP" dirty="0"/>
              <a:t>consistent</a:t>
            </a:r>
            <a:r>
              <a:rPr kumimoji="1" lang="ja-JP" altLang="en-US" dirty="0"/>
              <a:t>であり、</a:t>
            </a:r>
          </a:p>
          <a:p>
            <a:r>
              <a:rPr kumimoji="1" lang="ja-JP" altLang="en-US" dirty="0"/>
              <a:t>未知データの識別に十分な</a:t>
            </a:r>
            <a:r>
              <a:rPr kumimoji="1" lang="en-US" altLang="ja-JP" dirty="0"/>
              <a:t>variance</a:t>
            </a:r>
            <a:r>
              <a:rPr kumimoji="1" lang="ja-JP" altLang="en-US" dirty="0"/>
              <a:t>を持つことである。</a:t>
            </a:r>
          </a:p>
          <a:p>
            <a:endParaRPr kumimoji="1" lang="ja-JP" altLang="en-US" dirty="0"/>
          </a:p>
          <a:p>
            <a:r>
              <a:rPr kumimoji="1" lang="en-US" altLang="ja-JP" dirty="0"/>
              <a:t>Dropout</a:t>
            </a:r>
            <a:r>
              <a:rPr kumimoji="1" lang="ja-JP" altLang="en-US" dirty="0"/>
              <a:t>の予測はこれらを性質を満たすことが予想されます。</a:t>
            </a:r>
          </a:p>
          <a:p>
            <a:r>
              <a:rPr kumimoji="1" lang="ja-JP" altLang="en-US" dirty="0"/>
              <a:t>これは予備実験で簡単に確認します。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25</a:t>
            </a:fld>
            <a:endParaRPr kumimoji="1" lang="ja-JP" altLang="en-US"/>
          </a:p>
        </p:txBody>
      </p:sp>
    </p:spTree>
    <p:extLst>
      <p:ext uri="{BB962C8B-B14F-4D97-AF65-F5344CB8AC3E}">
        <p14:creationId xmlns:p14="http://schemas.microsoft.com/office/powerpoint/2010/main" val="624549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Dropout</a:t>
            </a:r>
            <a:r>
              <a:rPr kumimoji="1" lang="ja-JP" altLang="en-US" dirty="0"/>
              <a:t>が</a:t>
            </a:r>
            <a:r>
              <a:rPr kumimoji="1" lang="en-US" altLang="ja-JP" dirty="0"/>
              <a:t>QBC</a:t>
            </a:r>
            <a:r>
              <a:rPr kumimoji="1" lang="ja-JP" altLang="en-US" dirty="0"/>
              <a:t>の</a:t>
            </a:r>
            <a:r>
              <a:rPr kumimoji="1" lang="en-US" altLang="ja-JP" dirty="0"/>
              <a:t>Committee</a:t>
            </a:r>
            <a:r>
              <a:rPr kumimoji="1" lang="ja-JP" altLang="en-US" dirty="0"/>
              <a:t>の性質を満たすのかを確認するために、病理画像データセットに対して予備実験を行いました。</a:t>
            </a:r>
          </a:p>
          <a:p>
            <a:r>
              <a:rPr kumimoji="1" lang="ja-JP" altLang="en-US" dirty="0"/>
              <a:t>実際にモデルを複数学習して、それらの未知データに対する不一致度と、</a:t>
            </a:r>
            <a:r>
              <a:rPr kumimoji="1" lang="en-US" altLang="ja-JP" dirty="0"/>
              <a:t>Dropout</a:t>
            </a:r>
            <a:r>
              <a:rPr kumimoji="1" lang="ja-JP" altLang="en-US" dirty="0"/>
              <a:t>によって得られた予測の不一致度を比較した。</a:t>
            </a:r>
          </a:p>
          <a:p>
            <a:endParaRPr kumimoji="1" lang="ja-JP" altLang="en-US" dirty="0"/>
          </a:p>
          <a:p>
            <a:r>
              <a:rPr kumimoji="1" lang="ja-JP" altLang="en-US" dirty="0"/>
              <a:t>複数の</a:t>
            </a:r>
            <a:r>
              <a:rPr kumimoji="1" lang="en-US" altLang="ja-JP" dirty="0"/>
              <a:t>CNN</a:t>
            </a:r>
            <a:r>
              <a:rPr kumimoji="1" lang="ja-JP" altLang="en-US" dirty="0"/>
              <a:t>を利用した方がわずかにばらつきは大きいものの、</a:t>
            </a:r>
            <a:r>
              <a:rPr kumimoji="1" lang="en-US" altLang="ja-JP" dirty="0"/>
              <a:t>Dropout</a:t>
            </a:r>
            <a:r>
              <a:rPr kumimoji="1" lang="ja-JP" altLang="en-US" dirty="0"/>
              <a:t>によってもばらつきが生まれることが確認されたので、</a:t>
            </a:r>
          </a:p>
          <a:p>
            <a:r>
              <a:rPr kumimoji="1" lang="ja-JP" altLang="en-US" dirty="0"/>
              <a:t>これらの不一致度は有効な指標となると考えられます。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26</a:t>
            </a:fld>
            <a:endParaRPr kumimoji="1" lang="ja-JP" altLang="en-US"/>
          </a:p>
        </p:txBody>
      </p:sp>
    </p:spTree>
    <p:extLst>
      <p:ext uri="{BB962C8B-B14F-4D97-AF65-F5344CB8AC3E}">
        <p14:creationId xmlns:p14="http://schemas.microsoft.com/office/powerpoint/2010/main" val="848164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視覚的に提案手法を説明します。</a:t>
            </a:r>
          </a:p>
          <a:p>
            <a:r>
              <a:rPr kumimoji="1" lang="en-US" altLang="ja-JP" dirty="0"/>
              <a:t>Dropout</a:t>
            </a:r>
            <a:r>
              <a:rPr kumimoji="1" lang="ja-JP" altLang="en-US" dirty="0"/>
              <a:t>は複数モデルのあんさんぶると見なすことも出来ると説明しました。</a:t>
            </a:r>
          </a:p>
          <a:p>
            <a:r>
              <a:rPr kumimoji="1" lang="ja-JP" altLang="en-US" dirty="0"/>
              <a:t>また、</a:t>
            </a:r>
            <a:r>
              <a:rPr kumimoji="1" lang="en-US" altLang="ja-JP" dirty="0"/>
              <a:t>Dropout</a:t>
            </a:r>
            <a:r>
              <a:rPr kumimoji="1" lang="ja-JP" altLang="en-US" dirty="0"/>
              <a:t>はネットワークの後段の決定境界に近い層においてよく利用され</a:t>
            </a:r>
            <a:r>
              <a:rPr kumimoji="1" lang="en-US" altLang="ja-JP" dirty="0"/>
              <a:t>,</a:t>
            </a:r>
          </a:p>
          <a:p>
            <a:r>
              <a:rPr kumimoji="1" lang="en-US" altLang="ja-JP" dirty="0"/>
              <a:t>dropout</a:t>
            </a:r>
            <a:r>
              <a:rPr kumimoji="1" lang="ja-JP" altLang="en-US" dirty="0"/>
              <a:t>によって生成されたそれぞれの予測は、識別境界面が異なっていることが予想されます。</a:t>
            </a:r>
          </a:p>
          <a:p>
            <a:endParaRPr kumimoji="1" lang="en-US" altLang="ja-JP" dirty="0"/>
          </a:p>
          <a:p>
            <a:r>
              <a:rPr kumimoji="1" lang="ja-JP" altLang="en-US" dirty="0"/>
              <a:t>つまり、不一致度が大きいサンプルほど、決定境界を大きく変更させると考えられます。</a:t>
            </a:r>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27</a:t>
            </a:fld>
            <a:endParaRPr kumimoji="1" lang="ja-JP" altLang="en-US"/>
          </a:p>
        </p:txBody>
      </p:sp>
    </p:spTree>
    <p:extLst>
      <p:ext uri="{BB962C8B-B14F-4D97-AF65-F5344CB8AC3E}">
        <p14:creationId xmlns:p14="http://schemas.microsoft.com/office/powerpoint/2010/main" val="44829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さらに、本研究では、推論時に</a:t>
            </a:r>
            <a:r>
              <a:rPr kumimoji="1" lang="en-US" altLang="ja-JP" dirty="0"/>
              <a:t>Data Augmentation</a:t>
            </a:r>
            <a:r>
              <a:rPr kumimoji="1" lang="ja-JP" altLang="en-US" dirty="0"/>
              <a:t>も利用する手法を提案します。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Data Augmentation</a:t>
            </a:r>
            <a:r>
              <a:rPr kumimoji="1" lang="ja-JP" altLang="en-US" dirty="0"/>
              <a:t>とは、汎化性能を向上させるために通常は訓練時にのみ使用され、</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ラベルを保持される範囲で幾何学的変形を加える手法である。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モデルに様々な</a:t>
            </a:r>
            <a:r>
              <a:rPr kumimoji="1" lang="en-US" altLang="ja-JP" dirty="0"/>
              <a:t>invariance</a:t>
            </a:r>
            <a:r>
              <a:rPr kumimoji="1" lang="ja-JP" altLang="en-US" dirty="0"/>
              <a:t>を獲得させるために利用されます。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28</a:t>
            </a:fld>
            <a:endParaRPr kumimoji="1" lang="ja-JP" altLang="en-US"/>
          </a:p>
        </p:txBody>
      </p:sp>
    </p:spTree>
    <p:extLst>
      <p:ext uri="{BB962C8B-B14F-4D97-AF65-F5344CB8AC3E}">
        <p14:creationId xmlns:p14="http://schemas.microsoft.com/office/powerpoint/2010/main" val="847228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先程の</a:t>
            </a:r>
            <a:r>
              <a:rPr kumimoji="1" lang="en-US" altLang="ja-JP" dirty="0"/>
              <a:t>Dropout</a:t>
            </a:r>
            <a:r>
              <a:rPr kumimoji="1" lang="ja-JP" altLang="en-US" dirty="0"/>
              <a:t>では、識別境界にのみ注目していましたが、</a:t>
            </a:r>
          </a:p>
          <a:p>
            <a:r>
              <a:rPr kumimoji="1" lang="en-US" altLang="ja-JP" dirty="0"/>
              <a:t>CNN</a:t>
            </a:r>
            <a:r>
              <a:rPr kumimoji="1" lang="ja-JP" altLang="en-US" dirty="0"/>
              <a:t>では特徴抽出層の学習も重要な</a:t>
            </a:r>
            <a:r>
              <a:rPr kumimoji="1" lang="en-US" altLang="ja-JP" dirty="0"/>
              <a:t>factor</a:t>
            </a:r>
            <a:r>
              <a:rPr kumimoji="1" lang="ja-JP" altLang="en-US" dirty="0"/>
              <a:t>です。</a:t>
            </a:r>
          </a:p>
          <a:p>
            <a:endParaRPr kumimoji="1" lang="ja-JP" altLang="en-US" dirty="0"/>
          </a:p>
          <a:p>
            <a:r>
              <a:rPr kumimoji="1" lang="ja-JP" altLang="en-US" dirty="0"/>
              <a:t>そこで、</a:t>
            </a:r>
            <a:r>
              <a:rPr kumimoji="1" lang="en-US" altLang="ja-JP" dirty="0"/>
              <a:t>Data Augmentation</a:t>
            </a:r>
            <a:r>
              <a:rPr kumimoji="1" lang="ja-JP" altLang="en-US" dirty="0"/>
              <a:t>によって出力が大きく変わってしまうサンプルというのは、特徴抽出にとって必要なサンプルであると考えられます。</a:t>
            </a:r>
          </a:p>
          <a:p>
            <a:endParaRPr kumimoji="1" lang="ja-JP" altLang="en-US" dirty="0"/>
          </a:p>
          <a:p>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29</a:t>
            </a:fld>
            <a:endParaRPr kumimoji="1" lang="ja-JP" altLang="en-US"/>
          </a:p>
        </p:txBody>
      </p:sp>
    </p:spTree>
    <p:extLst>
      <p:ext uri="{BB962C8B-B14F-4D97-AF65-F5344CB8AC3E}">
        <p14:creationId xmlns:p14="http://schemas.microsoft.com/office/powerpoint/2010/main" val="93308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最終的に提案手法は以下のようになります。</a:t>
            </a:r>
          </a:p>
          <a:p>
            <a:endParaRPr kumimoji="1" lang="ja-JP" altLang="en-US" dirty="0"/>
          </a:p>
          <a:p>
            <a:r>
              <a:rPr kumimoji="1" lang="ja-JP" altLang="en-US" dirty="0"/>
              <a:t>一つの画像、一つのモデルから</a:t>
            </a:r>
            <a:r>
              <a:rPr kumimoji="1" lang="en-US" altLang="ja-JP" dirty="0"/>
              <a:t>Data Augmentation</a:t>
            </a:r>
            <a:r>
              <a:rPr kumimoji="1" lang="ja-JP" altLang="en-US" dirty="0"/>
              <a:t>，</a:t>
            </a:r>
            <a:r>
              <a:rPr kumimoji="1" lang="en-US" altLang="ja-JP" dirty="0"/>
              <a:t>Dropout</a:t>
            </a:r>
            <a:r>
              <a:rPr kumimoji="1" lang="ja-JP" altLang="en-US" dirty="0"/>
              <a:t>を用いて、複数の予測を生成し、それらの不一致度を図る手法です</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こうすることで、特徴抽出、識別境界の決定、両方に良いものが選ばれると考えられます。</a:t>
            </a:r>
            <a:endParaRPr kumimoji="1" lang="en-US" altLang="ja-JP" dirty="0"/>
          </a:p>
          <a:p>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30</a:t>
            </a:fld>
            <a:endParaRPr kumimoji="1" lang="ja-JP" altLang="en-US"/>
          </a:p>
        </p:txBody>
      </p:sp>
    </p:spTree>
    <p:extLst>
      <p:ext uri="{BB962C8B-B14F-4D97-AF65-F5344CB8AC3E}">
        <p14:creationId xmlns:p14="http://schemas.microsoft.com/office/powerpoint/2010/main" val="211529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画像認識技術を用いた医療画像解析に関する研究が近年盛んに行われています。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それらの目的は医師の診断の補助もしくは、自動診断アプリケーションの開発などがあり、年々これらの需要がたかまっている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医療画像と言っても様々な種類がありますが、</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本研究ではその中でも病理画像に着目し、研究を行います。</a:t>
            </a:r>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a:t>
            </a:fld>
            <a:endParaRPr kumimoji="1" lang="ja-JP" altLang="en-US"/>
          </a:p>
        </p:txBody>
      </p:sp>
    </p:spTree>
    <p:extLst>
      <p:ext uri="{BB962C8B-B14F-4D97-AF65-F5344CB8AC3E}">
        <p14:creationId xmlns:p14="http://schemas.microsoft.com/office/powerpoint/2010/main" val="35550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また、同時に、既存手法の</a:t>
            </a:r>
            <a:r>
              <a:rPr kumimoji="1" lang="en-US" altLang="ja-JP" dirty="0"/>
              <a:t>Uncertain sampling</a:t>
            </a:r>
            <a:r>
              <a:rPr kumimoji="1" lang="ja-JP" altLang="en-US" dirty="0"/>
              <a:t>による手法も同時に考慮し、</a:t>
            </a:r>
            <a:endParaRPr kumimoji="1" lang="en-US" altLang="ja-JP" dirty="0"/>
          </a:p>
          <a:p>
            <a:r>
              <a:rPr kumimoji="1" lang="ja-JP" altLang="en-US" dirty="0"/>
              <a:t>さらなる効率アップを期待します。</a:t>
            </a:r>
          </a:p>
          <a:p>
            <a:endParaRPr kumimoji="1" lang="en-US" altLang="ja-JP" dirty="0"/>
          </a:p>
          <a:p>
            <a:r>
              <a:rPr kumimoji="1" lang="ja-JP" altLang="en-US" dirty="0"/>
              <a:t>また、本研究では病理画像に対して適用することを主眼に置いていますが、この手法はどの画像識別タスクにおいても使用することができます。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31</a:t>
            </a:fld>
            <a:endParaRPr kumimoji="1" lang="ja-JP" altLang="en-US"/>
          </a:p>
        </p:txBody>
      </p:sp>
    </p:spTree>
    <p:extLst>
      <p:ext uri="{BB962C8B-B14F-4D97-AF65-F5344CB8AC3E}">
        <p14:creationId xmlns:p14="http://schemas.microsoft.com/office/powerpoint/2010/main" val="927885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病理画像特有の性質を活かした幾つかの工夫と、病理画像データセットに実際に行った実験について説明します。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32</a:t>
            </a:fld>
            <a:endParaRPr kumimoji="1" lang="ja-JP" altLang="en-US"/>
          </a:p>
        </p:txBody>
      </p:sp>
    </p:spTree>
    <p:extLst>
      <p:ext uri="{BB962C8B-B14F-4D97-AF65-F5344CB8AC3E}">
        <p14:creationId xmlns:p14="http://schemas.microsoft.com/office/powerpoint/2010/main" val="8716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まず、</a:t>
            </a:r>
            <a:r>
              <a:rPr kumimoji="1" lang="en-US" altLang="ja-JP" dirty="0"/>
              <a:t>active</a:t>
            </a:r>
            <a:r>
              <a:rPr kumimoji="1" lang="en-US" altLang="ja-JP" baseline="0" dirty="0"/>
              <a:t> learning</a:t>
            </a:r>
            <a:r>
              <a:rPr kumimoji="1" lang="ja-JP" altLang="en-US" baseline="0" dirty="0"/>
              <a:t>をする上で重要であると考えれる病理画像の特性について説明します。</a:t>
            </a:r>
          </a:p>
          <a:p>
            <a:r>
              <a:rPr kumimoji="1" lang="ja-JP" altLang="en-US" dirty="0"/>
              <a:t>それぞれの</a:t>
            </a:r>
            <a:r>
              <a:rPr kumimoji="1" lang="en-US" altLang="ja-JP" dirty="0"/>
              <a:t>WSI</a:t>
            </a:r>
            <a:r>
              <a:rPr kumimoji="1" lang="ja-JP" altLang="en-US" dirty="0"/>
              <a:t>には、</a:t>
            </a:r>
            <a:r>
              <a:rPr kumimoji="1" lang="en-US" altLang="ja-JP" dirty="0"/>
              <a:t>texture</a:t>
            </a:r>
            <a:r>
              <a:rPr kumimoji="1" lang="ja-JP" altLang="en-US" dirty="0"/>
              <a:t>、という観点で類似する画像が多いという特徴があります。</a:t>
            </a:r>
          </a:p>
          <a:p>
            <a:endParaRPr kumimoji="1" lang="ja-JP" altLang="en-US" dirty="0"/>
          </a:p>
          <a:p>
            <a:r>
              <a:rPr kumimoji="1" lang="ja-JP" altLang="en-US" dirty="0"/>
              <a:t>それらの</a:t>
            </a:r>
            <a:r>
              <a:rPr kumimoji="1" lang="en-US" altLang="ja-JP" dirty="0"/>
              <a:t>texture</a:t>
            </a:r>
            <a:r>
              <a:rPr kumimoji="1" lang="ja-JP" altLang="en-US" dirty="0"/>
              <a:t>特徴量の値はとても似ているものになるだろうと考えられます。</a:t>
            </a:r>
            <a:endParaRPr kumimoji="1" lang="en-US" altLang="ja-JP" dirty="0"/>
          </a:p>
          <a:p>
            <a:r>
              <a:rPr kumimoji="1" lang="ja-JP" altLang="en-US" dirty="0"/>
              <a:t>これの使用方法は後述します。</a:t>
            </a:r>
          </a:p>
          <a:p>
            <a:endParaRPr kumimoji="1" lang="ja-JP" altLang="en-US" dirty="0"/>
          </a:p>
          <a:p>
            <a:r>
              <a:rPr kumimoji="1" lang="ja-JP" altLang="en-US" dirty="0"/>
              <a:t>次に、医療画像に共通である特性として、</a:t>
            </a:r>
            <a:r>
              <a:rPr kumimoji="1" lang="en-US" altLang="ja-JP" dirty="0"/>
              <a:t>model</a:t>
            </a:r>
            <a:r>
              <a:rPr kumimoji="1" lang="ja-JP" altLang="en-US" dirty="0"/>
              <a:t>が獲得すべき</a:t>
            </a:r>
            <a:r>
              <a:rPr kumimoji="1" lang="en-US" altLang="ja-JP" dirty="0"/>
              <a:t>invariance</a:t>
            </a:r>
            <a:r>
              <a:rPr kumimoji="1" lang="ja-JP" altLang="en-US" dirty="0"/>
              <a:t>が多数存在します。</a:t>
            </a:r>
          </a:p>
          <a:p>
            <a:r>
              <a:rPr kumimoji="1" lang="ja-JP" altLang="en-US" dirty="0"/>
              <a:t>幾何学的変形や輝度の変換に対しても同様の出力をしてほしい、という特徴があるということです。</a:t>
            </a:r>
            <a:endParaRPr kumimoji="1" lang="en-US" altLang="ja-JP" dirty="0"/>
          </a:p>
          <a:p>
            <a:endParaRPr kumimoji="1" lang="en-US" altLang="ja-JP" dirty="0"/>
          </a:p>
          <a:p>
            <a:r>
              <a:rPr kumimoji="1" lang="ja-JP" altLang="en-US" dirty="0"/>
              <a:t>つまり、推論時に</a:t>
            </a:r>
            <a:r>
              <a:rPr kumimoji="1" lang="en-US" altLang="ja-JP" dirty="0"/>
              <a:t>Data</a:t>
            </a:r>
            <a:r>
              <a:rPr kumimoji="1" lang="en-US" altLang="ja-JP" baseline="0" dirty="0"/>
              <a:t> Augmentation</a:t>
            </a:r>
            <a:r>
              <a:rPr kumimoji="1" lang="ja-JP" altLang="en-US" baseline="0" dirty="0"/>
              <a:t>を用いることが重要になるかと思われます。</a:t>
            </a:r>
            <a:endParaRPr kumimoji="1" lang="ja-JP" altLang="en-US" dirty="0"/>
          </a:p>
          <a:p>
            <a:endParaRPr kumimoji="1" lang="ja-JP" altLang="en-US" dirty="0"/>
          </a:p>
          <a:p>
            <a:r>
              <a:rPr kumimoji="1" lang="ja-JP" altLang="en-US" dirty="0"/>
              <a:t>また、</a:t>
            </a:r>
            <a:r>
              <a:rPr kumimoji="1" lang="en-US" altLang="ja-JP" dirty="0"/>
              <a:t>WSI</a:t>
            </a:r>
            <a:r>
              <a:rPr kumimoji="1" lang="ja-JP" altLang="en-US" dirty="0"/>
              <a:t>には数百万オーダーの画像パッチが含まれるため、ラベルなしデータセットが肥大してしまうため、その中から最も有用なサンプルを選択するのは難しい</a:t>
            </a:r>
          </a:p>
          <a:p>
            <a:endParaRPr kumimoji="1" lang="ja-JP" altLang="en-US" dirty="0"/>
          </a:p>
          <a:p>
            <a:r>
              <a:rPr kumimoji="1" lang="ja-JP" altLang="en-US" dirty="0"/>
              <a:t>そのため、各クエリ選択は、</a:t>
            </a:r>
            <a:r>
              <a:rPr kumimoji="1" lang="en-US" altLang="ja-JP" dirty="0"/>
              <a:t>WSI</a:t>
            </a:r>
            <a:r>
              <a:rPr kumimoji="1" lang="ja-JP" altLang="en-US" dirty="0"/>
              <a:t>から近傍を避けつつ均等にサンプリングした部分データセットを利用します。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33</a:t>
            </a:fld>
            <a:endParaRPr kumimoji="1" lang="ja-JP" altLang="en-US"/>
          </a:p>
        </p:txBody>
      </p:sp>
    </p:spTree>
    <p:extLst>
      <p:ext uri="{BB962C8B-B14F-4D97-AF65-F5344CB8AC3E}">
        <p14:creationId xmlns:p14="http://schemas.microsoft.com/office/powerpoint/2010/main" val="496387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また、本研究では各</a:t>
            </a:r>
            <a:r>
              <a:rPr kumimoji="1" lang="en-US" altLang="ja-JP" dirty="0"/>
              <a:t>iteration</a:t>
            </a:r>
            <a:r>
              <a:rPr kumimoji="1" lang="ja-JP" altLang="en-US" dirty="0"/>
              <a:t>毎に</a:t>
            </a:r>
            <a:r>
              <a:rPr kumimoji="1" lang="en-US" altLang="ja-JP" dirty="0"/>
              <a:t>CNN</a:t>
            </a:r>
            <a:r>
              <a:rPr kumimoji="1" lang="ja-JP" altLang="en-US" dirty="0"/>
              <a:t>の再学習を行うため、一度に複数のラベルをつけてほしいという要望もあります。</a:t>
            </a:r>
          </a:p>
          <a:p>
            <a:r>
              <a:rPr kumimoji="1" lang="ja-JP" altLang="en-US" dirty="0"/>
              <a:t>能動学習のなかに、対応するバッチ能動学習という枠組みがあります。</a:t>
            </a:r>
          </a:p>
          <a:p>
            <a:endParaRPr kumimoji="1" lang="ja-JP" altLang="en-US" dirty="0"/>
          </a:p>
          <a:p>
            <a:r>
              <a:rPr kumimoji="1" lang="ja-JP" altLang="en-US" dirty="0"/>
              <a:t>ナイーブに行った場合は似たサンプルを選択してしまいクエリ内の情報重複が起こってしまう可能性があります。</a:t>
            </a:r>
          </a:p>
          <a:p>
            <a:endParaRPr kumimoji="1" lang="ja-JP" altLang="en-US" dirty="0"/>
          </a:p>
          <a:p>
            <a:r>
              <a:rPr kumimoji="1" lang="ja-JP" altLang="en-US" dirty="0"/>
              <a:t>その解決策の一つとして、クラスタリングを行う方法があります。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34</a:t>
            </a:fld>
            <a:endParaRPr kumimoji="1" lang="ja-JP" altLang="en-US"/>
          </a:p>
        </p:txBody>
      </p:sp>
    </p:spTree>
    <p:extLst>
      <p:ext uri="{BB962C8B-B14F-4D97-AF65-F5344CB8AC3E}">
        <p14:creationId xmlns:p14="http://schemas.microsoft.com/office/powerpoint/2010/main" val="817114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予めクラスタリングをしておくことで、情報の重複を回避します。</a:t>
            </a:r>
          </a:p>
          <a:p>
            <a:endParaRPr kumimoji="1" lang="ja-JP" altLang="en-US" dirty="0"/>
          </a:p>
          <a:p>
            <a:r>
              <a:rPr kumimoji="1" lang="ja-JP" altLang="en-US" dirty="0"/>
              <a:t>本実験では、病理画像の特徴を考慮し、テクスチャ特徴量を利用してクラスタリングを行います。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35</a:t>
            </a:fld>
            <a:endParaRPr kumimoji="1" lang="ja-JP" altLang="en-US"/>
          </a:p>
        </p:txBody>
      </p:sp>
    </p:spTree>
    <p:extLst>
      <p:ext uri="{BB962C8B-B14F-4D97-AF65-F5344CB8AC3E}">
        <p14:creationId xmlns:p14="http://schemas.microsoft.com/office/powerpoint/2010/main" val="1887484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以上のことを踏まえて、提案するシステムを大規模病理画像データセットに対して適用しました。</a:t>
            </a:r>
          </a:p>
          <a:p>
            <a:endParaRPr kumimoji="1" lang="ja-JP" altLang="en-US" dirty="0"/>
          </a:p>
          <a:p>
            <a:r>
              <a:rPr kumimoji="1" lang="en-US" altLang="ja-JP" dirty="0"/>
              <a:t>Dataset</a:t>
            </a:r>
            <a:r>
              <a:rPr kumimoji="1" lang="ja-JP" altLang="en-US" dirty="0"/>
              <a:t>には</a:t>
            </a:r>
            <a:r>
              <a:rPr kumimoji="1" lang="en-US" altLang="ja-JP" dirty="0"/>
              <a:t>1000</a:t>
            </a:r>
            <a:r>
              <a:rPr kumimoji="1" lang="ja-JP" altLang="en-US" dirty="0"/>
              <a:t>枚の</a:t>
            </a:r>
            <a:r>
              <a:rPr kumimoji="1" lang="en-US" altLang="ja-JP" dirty="0"/>
              <a:t>WSI</a:t>
            </a:r>
            <a:r>
              <a:rPr kumimoji="1" lang="ja-JP" altLang="en-US" dirty="0"/>
              <a:t>からなる</a:t>
            </a:r>
            <a:r>
              <a:rPr kumimoji="1" lang="en-US" altLang="ja-JP" dirty="0" err="1"/>
              <a:t>camelyon</a:t>
            </a:r>
            <a:r>
              <a:rPr kumimoji="1" lang="en-US" altLang="ja-JP" baseline="0" dirty="0"/>
              <a:t> dataset</a:t>
            </a:r>
            <a:r>
              <a:rPr kumimoji="1" lang="ja-JP" altLang="en-US" baseline="0" dirty="0"/>
              <a:t>を利用しました。</a:t>
            </a:r>
          </a:p>
          <a:p>
            <a:r>
              <a:rPr kumimoji="1" lang="en-US" altLang="ja-JP" baseline="0" dirty="0"/>
              <a:t>256 256</a:t>
            </a:r>
            <a:r>
              <a:rPr kumimoji="1" lang="ja-JP" altLang="en-US" baseline="0" dirty="0"/>
              <a:t>のパッチを出力すると</a:t>
            </a:r>
            <a:r>
              <a:rPr kumimoji="1" lang="en-US" altLang="ja-JP" baseline="0" dirty="0"/>
              <a:t>6,000,000</a:t>
            </a:r>
            <a:r>
              <a:rPr kumimoji="1" lang="ja-JP" altLang="en-US" baseline="0" dirty="0"/>
              <a:t>枚の画像パッチになります。</a:t>
            </a:r>
          </a:p>
          <a:p>
            <a:r>
              <a:rPr kumimoji="1" lang="ja-JP" altLang="en-US" dirty="0"/>
              <a:t>ラベルとしては、癌かそうでないか、の２値になります。</a:t>
            </a:r>
          </a:p>
          <a:p>
            <a:endParaRPr kumimoji="1" lang="en-US" altLang="ja-JP" dirty="0"/>
          </a:p>
          <a:p>
            <a:r>
              <a:rPr kumimoji="1" lang="en-US" altLang="ja-JP" dirty="0"/>
              <a:t>Model</a:t>
            </a:r>
            <a:r>
              <a:rPr kumimoji="1" lang="ja-JP" altLang="en-US" dirty="0"/>
              <a:t>は</a:t>
            </a:r>
            <a:r>
              <a:rPr kumimoji="1" lang="en-US" altLang="ja-JP" dirty="0" err="1"/>
              <a:t>imagenet</a:t>
            </a:r>
            <a:r>
              <a:rPr kumimoji="1" lang="ja-JP" altLang="en-US" dirty="0"/>
              <a:t>によって学習済みの</a:t>
            </a:r>
            <a:r>
              <a:rPr kumimoji="1" lang="en-US" altLang="ja-JP" dirty="0" err="1"/>
              <a:t>googlenet</a:t>
            </a:r>
            <a:r>
              <a:rPr kumimoji="1" lang="ja-JP" altLang="en-US" dirty="0"/>
              <a:t>をベースにしたモデルを利用しました。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各</a:t>
            </a:r>
            <a:r>
              <a:rPr kumimoji="1" lang="en-US" altLang="ja-JP" dirty="0"/>
              <a:t>iteration</a:t>
            </a:r>
            <a:r>
              <a:rPr kumimoji="1" lang="ja-JP" altLang="en-US" dirty="0"/>
              <a:t>毎に、</a:t>
            </a:r>
            <a:r>
              <a:rPr kumimoji="1" lang="en-US" altLang="ja-JP" dirty="0"/>
              <a:t>CNN</a:t>
            </a:r>
            <a:r>
              <a:rPr kumimoji="1" lang="ja-JP" altLang="en-US" dirty="0"/>
              <a:t>は</a:t>
            </a:r>
            <a:r>
              <a:rPr kumimoji="1" lang="en-US" altLang="ja-JP" dirty="0" err="1"/>
              <a:t>imagenet</a:t>
            </a:r>
            <a:r>
              <a:rPr kumimoji="1" lang="en-US" altLang="ja-JP" baseline="0" dirty="0"/>
              <a:t> </a:t>
            </a:r>
            <a:r>
              <a:rPr kumimoji="1" lang="en-US" altLang="ja-JP" baseline="0" dirty="0" err="1"/>
              <a:t>pretrained</a:t>
            </a:r>
            <a:r>
              <a:rPr kumimoji="1" lang="ja-JP" altLang="en-US" baseline="0" dirty="0"/>
              <a:t>に戻して再学習させました。</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各</a:t>
            </a:r>
            <a:r>
              <a:rPr kumimoji="1" lang="en-US" altLang="ja-JP" baseline="0" dirty="0"/>
              <a:t>query</a:t>
            </a:r>
            <a:r>
              <a:rPr kumimoji="1" lang="ja-JP" altLang="en-US" baseline="0" dirty="0"/>
              <a:t>選択ごとに、</a:t>
            </a:r>
            <a:r>
              <a:rPr kumimoji="1" lang="en-US" altLang="ja-JP" baseline="0" dirty="0"/>
              <a:t>WSI</a:t>
            </a:r>
            <a:r>
              <a:rPr kumimoji="1" lang="ja-JP" altLang="en-US" baseline="0" dirty="0"/>
              <a:t>から</a:t>
            </a:r>
            <a:r>
              <a:rPr kumimoji="1" lang="en-US" altLang="ja-JP" baseline="0" dirty="0"/>
              <a:t>50000</a:t>
            </a:r>
            <a:r>
              <a:rPr kumimoji="1" lang="ja-JP" altLang="en-US" baseline="0" dirty="0"/>
              <a:t>枚の画像パッチを均等にサンプリングし、その中から有用なサンプルを</a:t>
            </a:r>
            <a:r>
              <a:rPr kumimoji="1" lang="en-US" altLang="ja-JP" baseline="0" dirty="0"/>
              <a:t>100</a:t>
            </a:r>
            <a:r>
              <a:rPr kumimoji="1" lang="ja-JP" altLang="en-US" baseline="0" dirty="0"/>
              <a:t>枚選択する手法を採用した。</a:t>
            </a:r>
            <a:endParaRPr kumimoji="1" lang="ja-JP" altLang="en-US" dirty="0"/>
          </a:p>
          <a:p>
            <a:r>
              <a:rPr kumimoji="1" lang="ja-JP" altLang="en-US" dirty="0"/>
              <a:t>また、クラスタリングによって似た画像を省くようにしました。</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36</a:t>
            </a:fld>
            <a:endParaRPr kumimoji="1" lang="ja-JP" altLang="en-US"/>
          </a:p>
        </p:txBody>
      </p:sp>
    </p:spTree>
    <p:extLst>
      <p:ext uri="{BB962C8B-B14F-4D97-AF65-F5344CB8AC3E}">
        <p14:creationId xmlns:p14="http://schemas.microsoft.com/office/powerpoint/2010/main" val="890117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実験の結果は以下のようになります。</a:t>
            </a:r>
          </a:p>
          <a:p>
            <a:r>
              <a:rPr kumimoji="1" lang="ja-JP" altLang="en-US" dirty="0"/>
              <a:t>ラベル付きデータの増加に対する識別精度の変化を示します。</a:t>
            </a:r>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黄色い線はフルラベルを利用した時の精度です。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実際にラベル付きデータは</a:t>
            </a:r>
            <a:r>
              <a:rPr kumimoji="1" lang="en-US" altLang="ja-JP" dirty="0"/>
              <a:t>6,000,000</a:t>
            </a:r>
            <a:r>
              <a:rPr kumimoji="1" lang="ja-JP" altLang="en-US" dirty="0"/>
              <a:t>枚ありますが、実際にはそのほとんどは似ている画像であるので、</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300,000</a:t>
            </a:r>
            <a:r>
              <a:rPr kumimoji="1" lang="ja-JP" altLang="en-US" dirty="0"/>
              <a:t>枚程度のラベルで同等の精度を達成することが出来るため、こう表記しています。</a:t>
            </a:r>
          </a:p>
          <a:p>
            <a:endParaRPr kumimoji="1" lang="ja-JP" altLang="en-US" dirty="0"/>
          </a:p>
          <a:p>
            <a:r>
              <a:rPr kumimoji="1" lang="ja-JP" altLang="en-US" dirty="0"/>
              <a:t>提案手法が</a:t>
            </a:r>
            <a:r>
              <a:rPr kumimoji="1" lang="en-US" altLang="ja-JP" dirty="0"/>
              <a:t>random sampling</a:t>
            </a:r>
            <a:r>
              <a:rPr kumimoji="1" lang="ja-JP" altLang="en-US" dirty="0"/>
              <a:t>よりも大きく上回っていることがわかります。</a:t>
            </a:r>
          </a:p>
          <a:p>
            <a:endParaRPr kumimoji="1" lang="en-US" altLang="ja-JP" dirty="0"/>
          </a:p>
          <a:p>
            <a:r>
              <a:rPr kumimoji="1" lang="ja-JP" altLang="en-US" dirty="0"/>
              <a:t>推論時に</a:t>
            </a:r>
            <a:r>
              <a:rPr kumimoji="1" lang="en-US" altLang="ja-JP" dirty="0"/>
              <a:t>Data Augmentation</a:t>
            </a:r>
            <a:r>
              <a:rPr kumimoji="1" lang="ja-JP" altLang="en-US" dirty="0"/>
              <a:t>を利用することによる有効性も大きいことがわかります。</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37</a:t>
            </a:fld>
            <a:endParaRPr kumimoji="1" lang="ja-JP" altLang="en-US"/>
          </a:p>
        </p:txBody>
      </p:sp>
    </p:spTree>
    <p:extLst>
      <p:ext uri="{BB962C8B-B14F-4D97-AF65-F5344CB8AC3E}">
        <p14:creationId xmlns:p14="http://schemas.microsoft.com/office/powerpoint/2010/main" val="452825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提案する</a:t>
            </a:r>
            <a:r>
              <a:rPr kumimoji="1" lang="en-US" altLang="ja-JP" dirty="0"/>
              <a:t>QBDP</a:t>
            </a:r>
            <a:r>
              <a:rPr kumimoji="1" lang="ja-JP" altLang="en-US" dirty="0"/>
              <a:t>は既存手法よりも少ないラベルで高精度を達成することができることがわかりました。</a:t>
            </a:r>
          </a:p>
          <a:p>
            <a:endParaRPr kumimoji="1" lang="en-US" altLang="ja-JP" dirty="0"/>
          </a:p>
          <a:p>
            <a:r>
              <a:rPr kumimoji="1" lang="ja-JP" altLang="en-US" dirty="0"/>
              <a:t>また、</a:t>
            </a:r>
            <a:r>
              <a:rPr kumimoji="1" lang="en-US" altLang="ja-JP" dirty="0"/>
              <a:t>Dropout</a:t>
            </a:r>
            <a:r>
              <a:rPr kumimoji="1" lang="ja-JP" altLang="en-US" dirty="0"/>
              <a:t>だけでなく、</a:t>
            </a:r>
            <a:r>
              <a:rPr kumimoji="1" lang="en-US" altLang="ja-JP" dirty="0"/>
              <a:t>Data Augmentation</a:t>
            </a:r>
            <a:r>
              <a:rPr kumimoji="1" lang="ja-JP" altLang="en-US" dirty="0"/>
              <a:t>も推論時にも利用することで、更に有効なサンプルを取得できることがわかった。</a:t>
            </a:r>
          </a:p>
          <a:p>
            <a:endParaRPr kumimoji="1" lang="ja-JP" altLang="en-US" dirty="0"/>
          </a:p>
          <a:p>
            <a:r>
              <a:rPr kumimoji="1" lang="ja-JP" altLang="en-US" dirty="0"/>
              <a:t>さらに、</a:t>
            </a:r>
            <a:r>
              <a:rPr kumimoji="1" lang="en-US" altLang="ja-JP" dirty="0"/>
              <a:t>300,000</a:t>
            </a:r>
            <a:r>
              <a:rPr kumimoji="1" lang="ja-JP" altLang="en-US" dirty="0"/>
              <a:t>枚のラベル数で達成できる精度に匹敵する精度を</a:t>
            </a:r>
            <a:r>
              <a:rPr kumimoji="1" lang="en-US" altLang="ja-JP" dirty="0"/>
              <a:t>10,000</a:t>
            </a:r>
            <a:r>
              <a:rPr kumimoji="1" lang="ja-JP" altLang="en-US" dirty="0"/>
              <a:t>枚で達成することができました。</a:t>
            </a:r>
          </a:p>
          <a:p>
            <a:endParaRPr kumimoji="1" lang="ja-JP" altLang="en-US" dirty="0"/>
          </a:p>
          <a:p>
            <a:r>
              <a:rPr kumimoji="1" lang="ja-JP" altLang="en-US" dirty="0"/>
              <a:t>また、</a:t>
            </a:r>
            <a:r>
              <a:rPr kumimoji="1" lang="en-US" altLang="ja-JP" dirty="0"/>
              <a:t>300,000</a:t>
            </a:r>
            <a:r>
              <a:rPr kumimoji="1" lang="ja-JP" altLang="en-US" dirty="0"/>
              <a:t>枚という数字は、試行錯誤の結果この枚数で十分だと判断された数字であるので、病理画像解析ではこの調整も課題の一つであり、</a:t>
            </a:r>
          </a:p>
          <a:p>
            <a:r>
              <a:rPr kumimoji="1" lang="ja-JP" altLang="en-US" dirty="0"/>
              <a:t>必要なラベル数がわからず、</a:t>
            </a:r>
            <a:r>
              <a:rPr kumimoji="1" lang="en-US" altLang="ja-JP" dirty="0"/>
              <a:t>6,000,000</a:t>
            </a:r>
            <a:r>
              <a:rPr kumimoji="1" lang="ja-JP" altLang="en-US" dirty="0"/>
              <a:t>に全てラベルが必要かもしれないと仮定した場合には、</a:t>
            </a:r>
            <a:r>
              <a:rPr kumimoji="1" lang="en-US" altLang="ja-JP" dirty="0"/>
              <a:t>10,000</a:t>
            </a:r>
            <a:r>
              <a:rPr kumimoji="1" lang="ja-JP" altLang="en-US" dirty="0"/>
              <a:t>枚で十分であると判断できるのは大きな成果であると考えられます。</a:t>
            </a:r>
          </a:p>
          <a:p>
            <a:endParaRPr kumimoji="1" lang="en-US" altLang="ja-JP"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38</a:t>
            </a:fld>
            <a:endParaRPr kumimoji="1" lang="ja-JP" altLang="en-US"/>
          </a:p>
        </p:txBody>
      </p:sp>
    </p:spTree>
    <p:extLst>
      <p:ext uri="{BB962C8B-B14F-4D97-AF65-F5344CB8AC3E}">
        <p14:creationId xmlns:p14="http://schemas.microsoft.com/office/powerpoint/2010/main" val="1160063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39</a:t>
            </a:fld>
            <a:endParaRPr kumimoji="1" lang="ja-JP" altLang="en-US"/>
          </a:p>
        </p:txBody>
      </p:sp>
    </p:spTree>
    <p:extLst>
      <p:ext uri="{BB962C8B-B14F-4D97-AF65-F5344CB8AC3E}">
        <p14:creationId xmlns:p14="http://schemas.microsoft.com/office/powerpoint/2010/main" val="154593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まとめます。</a:t>
            </a:r>
          </a:p>
          <a:p>
            <a:endParaRPr kumimoji="1" lang="ja-JP" altLang="en-US" dirty="0"/>
          </a:p>
          <a:p>
            <a:r>
              <a:rPr kumimoji="1" lang="ja-JP" altLang="en-US" dirty="0"/>
              <a:t>本研究では、深層能動学習の新たな手法である</a:t>
            </a:r>
            <a:r>
              <a:rPr kumimoji="1" lang="en-US" altLang="ja-JP" dirty="0"/>
              <a:t>QBDP</a:t>
            </a:r>
            <a:r>
              <a:rPr kumimoji="1" lang="ja-JP" altLang="en-US" dirty="0"/>
              <a:t>を提案し、</a:t>
            </a:r>
          </a:p>
          <a:p>
            <a:r>
              <a:rPr kumimoji="1" lang="ja-JP" altLang="en-US" dirty="0"/>
              <a:t>実際に大規模病理画像データセットに対して適用して大幅にアノテーションコストを下げることに成功しました。</a:t>
            </a:r>
          </a:p>
          <a:p>
            <a:r>
              <a:rPr kumimoji="1" lang="ja-JP" altLang="en-US" dirty="0"/>
              <a:t>また、本手法は、他の様々なタスクにおいても有用であるとかんがえられます。</a:t>
            </a:r>
          </a:p>
          <a:p>
            <a:endParaRPr kumimoji="1" lang="ja-JP" altLang="en-US" dirty="0"/>
          </a:p>
          <a:p>
            <a:r>
              <a:rPr kumimoji="1" lang="ja-JP" altLang="en-US" dirty="0"/>
              <a:t>今後の展望としては、現在はラベルデータが増える毎に</a:t>
            </a:r>
            <a:r>
              <a:rPr kumimoji="1" lang="en-US" altLang="ja-JP" dirty="0"/>
              <a:t>CNN</a:t>
            </a:r>
            <a:r>
              <a:rPr kumimoji="1" lang="ja-JP" altLang="en-US" dirty="0"/>
              <a:t>を再学習しているため、アノテーション間隔が長くなってしまっている。</a:t>
            </a:r>
          </a:p>
          <a:p>
            <a:r>
              <a:rPr kumimoji="1" lang="ja-JP" altLang="en-US" dirty="0"/>
              <a:t>継続的に学習することで効率よくラベリングをしてもらう方法も考えられる。</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40</a:t>
            </a:fld>
            <a:endParaRPr kumimoji="1" lang="ja-JP" altLang="en-US"/>
          </a:p>
        </p:txBody>
      </p:sp>
    </p:spTree>
    <p:extLst>
      <p:ext uri="{BB962C8B-B14F-4D97-AF65-F5344CB8AC3E}">
        <p14:creationId xmlns:p14="http://schemas.microsoft.com/office/powerpoint/2010/main" val="125080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まず、病理画像とは何か、について説明を致します。</a:t>
            </a:r>
          </a:p>
          <a:p>
            <a:endParaRPr kumimoji="1" lang="en-US" altLang="ja-JP" dirty="0"/>
          </a:p>
          <a:p>
            <a:r>
              <a:rPr kumimoji="1" lang="ja-JP" altLang="en-US" dirty="0"/>
              <a:t>病理画像とは患者の細胞組織を撮影したもので、病理医が癌の診断などに使用します。</a:t>
            </a:r>
          </a:p>
          <a:p>
            <a:r>
              <a:rPr kumimoji="1" lang="ja-JP" altLang="en-US" dirty="0"/>
              <a:t>特徴として、一つひとつの細胞を移すために高解像度であるため１枚がギガピクセルに及ぶ巨大な画像であるということがあります。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スライド全体は</a:t>
            </a:r>
            <a:r>
              <a:rPr kumimoji="1" lang="en-US" altLang="ja-JP" dirty="0"/>
              <a:t>WSI</a:t>
            </a:r>
            <a:r>
              <a:rPr kumimoji="1" lang="ja-JP" altLang="en-US" dirty="0"/>
              <a:t>と呼ばれます。</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a:t>
            </a:fld>
            <a:endParaRPr kumimoji="1" lang="ja-JP" altLang="en-US"/>
          </a:p>
        </p:txBody>
      </p:sp>
    </p:spTree>
    <p:extLst>
      <p:ext uri="{BB962C8B-B14F-4D97-AF65-F5344CB8AC3E}">
        <p14:creationId xmlns:p14="http://schemas.microsoft.com/office/powerpoint/2010/main" val="601385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1.</a:t>
            </a:r>
            <a:r>
              <a:rPr kumimoji="1" lang="en-US" altLang="ja-JP" baseline="0" dirty="0"/>
              <a:t> </a:t>
            </a:r>
            <a:r>
              <a:rPr kumimoji="1" lang="ja-JP" altLang="en-US" dirty="0"/>
              <a:t>病理画像でかい</a:t>
            </a:r>
          </a:p>
          <a:p>
            <a:r>
              <a:rPr kumimoji="1" lang="en-US" altLang="ja-JP" dirty="0"/>
              <a:t>2. </a:t>
            </a:r>
            <a:r>
              <a:rPr kumimoji="1" lang="ja-JP" altLang="en-US" dirty="0"/>
              <a:t>医師が不足している＆器でかいから詳細に見るのだるい</a:t>
            </a:r>
            <a:r>
              <a:rPr kumimoji="1" lang="en-US" altLang="ja-JP" dirty="0"/>
              <a:t> </a:t>
            </a:r>
            <a:r>
              <a:rPr kumimoji="1" lang="ja-JP" altLang="en-US" dirty="0"/>
              <a:t>→</a:t>
            </a:r>
            <a:r>
              <a:rPr kumimoji="1" lang="en-US" altLang="ja-JP" dirty="0"/>
              <a:t> </a:t>
            </a:r>
            <a:r>
              <a:rPr kumimoji="1" lang="ja-JP" altLang="en-US" dirty="0"/>
              <a:t>機械による補助必要でしょ</a:t>
            </a:r>
            <a:endParaRPr kumimoji="1" lang="en-US" altLang="ja-JP" dirty="0"/>
          </a:p>
          <a:p>
            <a:r>
              <a:rPr kumimoji="1" lang="en-US" altLang="ja-JP" dirty="0"/>
              <a:t>3. </a:t>
            </a:r>
            <a:r>
              <a:rPr kumimoji="1" lang="en-US" altLang="ja-JP" dirty="0" err="1"/>
              <a:t>Camelyon</a:t>
            </a:r>
            <a:r>
              <a:rPr kumimoji="1" lang="en-US" altLang="ja-JP" dirty="0"/>
              <a:t> 2017</a:t>
            </a:r>
            <a:r>
              <a:rPr kumimoji="1" lang="ja-JP" altLang="en-US" dirty="0"/>
              <a:t>、等近年様々な病理画像解析の</a:t>
            </a:r>
            <a:r>
              <a:rPr kumimoji="1" lang="en-US" altLang="ja-JP" dirty="0"/>
              <a:t>competition</a:t>
            </a:r>
            <a:r>
              <a:rPr kumimoji="1" lang="ja-JP" altLang="en-US" dirty="0"/>
              <a:t>が開催されており、それらの結果から、大量の</a:t>
            </a:r>
            <a:r>
              <a:rPr kumimoji="1" lang="en-US" altLang="ja-JP" dirty="0"/>
              <a:t>annotation</a:t>
            </a:r>
            <a:r>
              <a:rPr kumimoji="1" lang="ja-JP" altLang="en-US" dirty="0"/>
              <a:t>画像があれば、</a:t>
            </a:r>
            <a:r>
              <a:rPr kumimoji="1" lang="en-US" altLang="ja-JP" dirty="0"/>
              <a:t>CNN</a:t>
            </a:r>
            <a:r>
              <a:rPr kumimoji="1" lang="ja-JP" altLang="en-US" dirty="0"/>
              <a:t>で学習することで病理医に匹敵する性能を発揮することがわかった。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しかし、さっき行ったとおり、病理医少ないので組織や病変ごとにデータを作ってもらうの無理</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err="1"/>
              <a:t>annoatation</a:t>
            </a:r>
            <a:r>
              <a:rPr kumimoji="1" lang="ja-JP" altLang="en-US" dirty="0"/>
              <a:t>を作成する際、隅々まで確認して絶対にどこにも癌がないとするのは非常に時間がかかり、当然データ・セットで見逃しが合ったりやっぱり癌じゃありませんでしたってことも多数あるらしい。</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病理で</a:t>
            </a:r>
            <a:r>
              <a:rPr kumimoji="1" lang="en-US" altLang="ja-JP" dirty="0"/>
              <a:t>patch-base</a:t>
            </a:r>
            <a:r>
              <a:rPr kumimoji="1" lang="ja-JP" altLang="en-US" dirty="0"/>
              <a:t>やってると似たような画像が多く、これらに何度も</a:t>
            </a:r>
            <a:r>
              <a:rPr kumimoji="1" lang="en-US" altLang="ja-JP" dirty="0"/>
              <a:t>annotation</a:t>
            </a:r>
            <a:r>
              <a:rPr kumimoji="1" lang="ja-JP" altLang="en-US" dirty="0"/>
              <a:t>をつけてもらうのは無駄。しかしこれは医者にはわからない。</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どうするか。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これらの知見から、</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en-US" altLang="ja-JP" baseline="0" dirty="0"/>
              <a:t> </a:t>
            </a:r>
            <a:r>
              <a:rPr kumimoji="1" lang="ja-JP" altLang="en-US" baseline="0" dirty="0"/>
              <a:t>機械が学習していくうえで人間にラベルを付与させる</a:t>
            </a:r>
            <a:r>
              <a:rPr kumimoji="1" lang="en-US" altLang="ja-JP" baseline="0" dirty="0"/>
              <a:t>Active Learning</a:t>
            </a:r>
            <a:r>
              <a:rPr kumimoji="1" lang="ja-JP" altLang="en-US" baseline="0" dirty="0"/>
              <a:t>を病理画像解析に取り入れる。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6.Related work</a:t>
            </a:r>
            <a:r>
              <a:rPr kumimoji="1" lang="ja-JP" altLang="en-US" baseline="0" dirty="0"/>
              <a:t>としては、半教師付とか</a:t>
            </a:r>
            <a:r>
              <a:rPr kumimoji="1" lang="en-US" altLang="ja-JP" baseline="0" dirty="0"/>
              <a:t>Multiple Instance Learning</a:t>
            </a:r>
            <a:r>
              <a:rPr kumimoji="1" lang="ja-JP" altLang="en-US" baseline="0" dirty="0"/>
              <a:t>とかあるけど精度微妙。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どんなラベルをつければいいのかわからない。</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6. Active Learning</a:t>
            </a:r>
            <a:r>
              <a:rPr kumimoji="1" lang="ja-JP" altLang="en-US" baseline="0" dirty="0"/>
              <a:t>の基本問題設定と過去のアプローチ</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はじめにいくつかの基本的なデータとラベルの少しだけある。ちょっとだけ学習して、</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err="1"/>
              <a:t>Unlabell</a:t>
            </a:r>
            <a:r>
              <a:rPr kumimoji="1" lang="ja-JP" altLang="en-US" baseline="0" dirty="0"/>
              <a:t>の中から</a:t>
            </a:r>
            <a:r>
              <a:rPr kumimoji="1" lang="en-US" altLang="ja-JP" baseline="0" dirty="0"/>
              <a:t>informative</a:t>
            </a:r>
            <a:r>
              <a:rPr kumimoji="1" lang="ja-JP" altLang="en-US" baseline="0" dirty="0"/>
              <a:t>な</a:t>
            </a:r>
            <a:r>
              <a:rPr kumimoji="1" lang="en-US" altLang="ja-JP" baseline="0" dirty="0"/>
              <a:t>sample</a:t>
            </a:r>
            <a:r>
              <a:rPr kumimoji="1" lang="ja-JP" altLang="en-US" baseline="0" dirty="0"/>
              <a:t>を探して、</a:t>
            </a:r>
            <a:r>
              <a:rPr kumimoji="1" lang="en-US" altLang="ja-JP" baseline="0" dirty="0"/>
              <a:t>annotator</a:t>
            </a:r>
            <a:r>
              <a:rPr kumimoji="1" lang="ja-JP" altLang="en-US" baseline="0" dirty="0"/>
              <a:t>にラベル付を頼む。</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7. uncertainty base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8. Clustering based</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9. Query-by-committee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10.</a:t>
            </a:r>
            <a:r>
              <a:rPr kumimoji="1" lang="ja-JP" altLang="en-US" baseline="0" dirty="0"/>
              <a:t>実験として、</a:t>
            </a:r>
            <a:r>
              <a:rPr kumimoji="1" lang="en-US" altLang="ja-JP" baseline="0" dirty="0"/>
              <a:t>Camelyon17</a:t>
            </a:r>
            <a:r>
              <a:rPr kumimoji="1" lang="ja-JP" altLang="en-US" baseline="0" dirty="0"/>
              <a:t>で適当にラベルデータ選んで、</a:t>
            </a:r>
            <a:r>
              <a:rPr kumimoji="1" lang="en-US" altLang="ja-JP" baseline="0" dirty="0"/>
              <a:t>uncertainty based + clustering</a:t>
            </a:r>
            <a:r>
              <a:rPr kumimoji="1" lang="ja-JP" altLang="en-US" baseline="0" dirty="0"/>
              <a:t>で</a:t>
            </a:r>
            <a:r>
              <a:rPr kumimoji="1" lang="en-US" altLang="ja-JP" baseline="0" dirty="0"/>
              <a:t>active learning</a:t>
            </a:r>
            <a:r>
              <a:rPr kumimoji="1" lang="ja-JP" altLang="en-US" baseline="0" dirty="0"/>
              <a:t>してみた</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ある程度効果を確認。しかし試行毎にばらつき、分散が大きい。</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11. </a:t>
            </a:r>
            <a:r>
              <a:rPr kumimoji="1" lang="ja-JP" altLang="en-US" baseline="0" dirty="0"/>
              <a:t>更に安定されるために自分が提案する</a:t>
            </a:r>
            <a:r>
              <a:rPr kumimoji="1" lang="en-US" altLang="ja-JP" baseline="0" dirty="0"/>
              <a:t>active learning</a:t>
            </a:r>
            <a:r>
              <a:rPr kumimoji="1" lang="ja-JP" altLang="en-US" baseline="0" dirty="0"/>
              <a:t>における</a:t>
            </a:r>
            <a:r>
              <a:rPr kumimoji="1" lang="en-US" altLang="ja-JP" baseline="0" dirty="0"/>
              <a:t>metrics</a:t>
            </a:r>
            <a:r>
              <a:rPr kumimoji="1" lang="ja-JP" altLang="en-US" baseline="0" dirty="0"/>
              <a:t>を説明します。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Single sample + single prediction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Multiple sample + multiple model prediction</a:t>
            </a:r>
            <a:endParaRPr kumimoji="1" lang="ja-JP"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12. </a:t>
            </a:r>
            <a:r>
              <a:rPr kumimoji="1" lang="ja-JP" altLang="en-US" baseline="0" dirty="0"/>
              <a:t>この手法の妥当性を</a:t>
            </a:r>
            <a:r>
              <a:rPr kumimoji="1" lang="en-US" altLang="ja-JP" baseline="0" dirty="0"/>
              <a:t>neural network</a:t>
            </a:r>
            <a:r>
              <a:rPr kumimoji="1" lang="ja-JP" altLang="en-US" baseline="0" dirty="0"/>
              <a:t>の構造から説明すると、</a:t>
            </a:r>
            <a:r>
              <a:rPr kumimoji="1" lang="en-US" altLang="ja-JP" baseline="0" dirty="0"/>
              <a:t>deep learning</a:t>
            </a:r>
            <a:r>
              <a:rPr kumimoji="1" lang="ja-JP" altLang="en-US" baseline="0" dirty="0"/>
              <a:t>では特徴抽出</a:t>
            </a:r>
            <a:r>
              <a:rPr kumimoji="1" lang="en-US" altLang="ja-JP" baseline="0" dirty="0"/>
              <a:t> + </a:t>
            </a:r>
            <a:r>
              <a:rPr kumimoji="1" lang="ja-JP" altLang="en-US" baseline="0" dirty="0"/>
              <a:t>識別面の決定という二つの学習が同時に行われるという特徴があります。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Dropout</a:t>
            </a:r>
            <a:r>
              <a:rPr kumimoji="1" lang="ja-JP" altLang="en-US" baseline="0" dirty="0"/>
              <a:t>による</a:t>
            </a:r>
            <a:r>
              <a:rPr kumimoji="1" lang="en-US" altLang="ja-JP" baseline="0" dirty="0" err="1"/>
              <a:t>ensenble</a:t>
            </a:r>
            <a:r>
              <a:rPr kumimoji="1" lang="ja-JP" altLang="en-US" baseline="0" dirty="0"/>
              <a:t>の近似を行うことで、識別境界の決定において、重要なサンプルを取得してくれる可能性がある。</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また、</a:t>
            </a:r>
            <a:r>
              <a:rPr kumimoji="1" lang="en-US" altLang="ja-JP" baseline="0" dirty="0"/>
              <a:t>DA</a:t>
            </a:r>
            <a:r>
              <a:rPr kumimoji="1" lang="ja-JP" altLang="en-US" baseline="0" dirty="0"/>
              <a:t>を行う理由の前提として、同一の画像に対して、幾何学的変形、明度、彩度を調節しても同じ出力を出してほしいという思いがあります。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a:t>一つのサンプルから複数のサンプルを作成して予測をし、これらが大きく異なっているサンプルは特徴抽出の面で必要なサンプルであることがわかります。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13. </a:t>
            </a:r>
            <a:r>
              <a:rPr kumimoji="1" lang="ja-JP" altLang="en-US" baseline="0" dirty="0"/>
              <a:t>これを実験的に示しました。より安定に動作するようになった。</a:t>
            </a: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14. </a:t>
            </a:r>
            <a:r>
              <a:rPr kumimoji="1" lang="ja-JP" altLang="en-US" baseline="0" dirty="0"/>
              <a:t>まとめます。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baseline="0" dirty="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41</a:t>
            </a:fld>
            <a:endParaRPr kumimoji="1" lang="ja-JP" altLang="en-US"/>
          </a:p>
        </p:txBody>
      </p:sp>
    </p:spTree>
    <p:extLst>
      <p:ext uri="{BB962C8B-B14F-4D97-AF65-F5344CB8AC3E}">
        <p14:creationId xmlns:p14="http://schemas.microsoft.com/office/powerpoint/2010/main" val="125443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44</a:t>
            </a:fld>
            <a:endParaRPr kumimoji="1" lang="ja-JP" altLang="en-US"/>
          </a:p>
        </p:txBody>
      </p:sp>
    </p:spTree>
    <p:extLst>
      <p:ext uri="{BB962C8B-B14F-4D97-AF65-F5344CB8AC3E}">
        <p14:creationId xmlns:p14="http://schemas.microsoft.com/office/powerpoint/2010/main" val="61535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基本的な</a:t>
            </a:r>
            <a:r>
              <a:rPr kumimoji="1" lang="en-US" altLang="ja-JP" dirty="0"/>
              <a:t>active learning</a:t>
            </a:r>
            <a:r>
              <a:rPr kumimoji="1" lang="ja-JP" altLang="en-US" dirty="0"/>
              <a:t>の戦略としては、不確かなサンプルにラベルをつけてもらうというもので、</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45</a:t>
            </a:fld>
            <a:endParaRPr kumimoji="1" lang="ja-JP" altLang="en-US"/>
          </a:p>
        </p:txBody>
      </p:sp>
    </p:spTree>
    <p:extLst>
      <p:ext uri="{BB962C8B-B14F-4D97-AF65-F5344CB8AC3E}">
        <p14:creationId xmlns:p14="http://schemas.microsoft.com/office/powerpoint/2010/main" val="689442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基本的な</a:t>
            </a:r>
            <a:r>
              <a:rPr kumimoji="1" lang="en-US" altLang="ja-JP" dirty="0"/>
              <a:t>active learning</a:t>
            </a:r>
            <a:r>
              <a:rPr kumimoji="1" lang="ja-JP" altLang="en-US" dirty="0"/>
              <a:t>の戦略としては、不確かなサンプルにラベルをつけてもらうというもので、</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46</a:t>
            </a:fld>
            <a:endParaRPr kumimoji="1" lang="ja-JP" altLang="en-US"/>
          </a:p>
        </p:txBody>
      </p:sp>
    </p:spTree>
    <p:extLst>
      <p:ext uri="{BB962C8B-B14F-4D97-AF65-F5344CB8AC3E}">
        <p14:creationId xmlns:p14="http://schemas.microsoft.com/office/powerpoint/2010/main" val="1508976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50</a:t>
            </a:fld>
            <a:endParaRPr kumimoji="1" lang="ja-JP" altLang="en-US"/>
          </a:p>
        </p:txBody>
      </p:sp>
    </p:spTree>
    <p:extLst>
      <p:ext uri="{BB962C8B-B14F-4D97-AF65-F5344CB8AC3E}">
        <p14:creationId xmlns:p14="http://schemas.microsoft.com/office/powerpoint/2010/main" val="601385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基本的な</a:t>
            </a:r>
            <a:r>
              <a:rPr kumimoji="1" lang="en-US" altLang="ja-JP" dirty="0"/>
              <a:t>active learning</a:t>
            </a:r>
            <a:r>
              <a:rPr kumimoji="1" lang="ja-JP" altLang="en-US" dirty="0"/>
              <a:t>の戦略としては、不確かなサンプルにラベルをつけてもらうというもので、</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55</a:t>
            </a:fld>
            <a:endParaRPr kumimoji="1" lang="ja-JP" altLang="en-US"/>
          </a:p>
        </p:txBody>
      </p:sp>
    </p:spTree>
    <p:extLst>
      <p:ext uri="{BB962C8B-B14F-4D97-AF65-F5344CB8AC3E}">
        <p14:creationId xmlns:p14="http://schemas.microsoft.com/office/powerpoint/2010/main" val="356599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基本的な</a:t>
            </a:r>
            <a:r>
              <a:rPr kumimoji="1" lang="en-US" altLang="ja-JP" dirty="0"/>
              <a:t>active learning</a:t>
            </a:r>
            <a:r>
              <a:rPr kumimoji="1" lang="ja-JP" altLang="en-US" dirty="0"/>
              <a:t>の戦略としては、不確かなサンプルにラベルをつけてもらうというもので、</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56</a:t>
            </a:fld>
            <a:endParaRPr kumimoji="1" lang="ja-JP" altLang="en-US"/>
          </a:p>
        </p:txBody>
      </p:sp>
    </p:spTree>
    <p:extLst>
      <p:ext uri="{BB962C8B-B14F-4D97-AF65-F5344CB8AC3E}">
        <p14:creationId xmlns:p14="http://schemas.microsoft.com/office/powerpoint/2010/main" val="38318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病理画像解析に含まれるタスクは大きく分けて２つあります。</a:t>
            </a:r>
          </a:p>
          <a:p>
            <a:endParaRPr kumimoji="1" lang="ja-JP" altLang="en-US" dirty="0"/>
          </a:p>
          <a:p>
            <a:r>
              <a:rPr kumimoji="1" lang="ja-JP" altLang="en-US" dirty="0"/>
              <a:t>スライドレベルで、癌があるかないか、もしくは癌のサブタイプの分類を行うタスクと、</a:t>
            </a:r>
          </a:p>
          <a:p>
            <a:endParaRPr kumimoji="1" lang="ja-JP" altLang="en-US" dirty="0"/>
          </a:p>
          <a:p>
            <a:r>
              <a:rPr kumimoji="1" lang="ja-JP" altLang="en-US" dirty="0"/>
              <a:t>スライド中に含まれる病変であったり特定の細胞などの注目領域の</a:t>
            </a:r>
            <a:r>
              <a:rPr kumimoji="1" lang="en-US" altLang="ja-JP" dirty="0"/>
              <a:t>Detection</a:t>
            </a:r>
            <a:r>
              <a:rPr kumimoji="1" lang="ja-JP" altLang="en-US" dirty="0"/>
              <a:t>、あるいはセグメンテーションがあります。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6</a:t>
            </a:fld>
            <a:endParaRPr kumimoji="1" lang="ja-JP" altLang="en-US"/>
          </a:p>
        </p:txBody>
      </p:sp>
    </p:spTree>
    <p:extLst>
      <p:ext uri="{BB962C8B-B14F-4D97-AF65-F5344CB8AC3E}">
        <p14:creationId xmlns:p14="http://schemas.microsoft.com/office/powerpoint/2010/main" val="178937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超解像の画像に対してどのようにしてこれらのタスクを扱うかというと、</a:t>
            </a:r>
          </a:p>
          <a:p>
            <a:r>
              <a:rPr kumimoji="1" lang="ja-JP" altLang="en-US" dirty="0"/>
              <a:t>ほぼ全ての研究では以下のような流れを取ります</a:t>
            </a:r>
          </a:p>
          <a:p>
            <a:endParaRPr kumimoji="1" lang="ja-JP" altLang="en-US" dirty="0"/>
          </a:p>
          <a:p>
            <a:r>
              <a:rPr kumimoji="1" lang="ja-JP" altLang="en-US" dirty="0"/>
              <a:t>まず、</a:t>
            </a:r>
            <a:r>
              <a:rPr kumimoji="1" lang="en-US" altLang="ja-JP" dirty="0"/>
              <a:t>WSI</a:t>
            </a:r>
            <a:r>
              <a:rPr kumimoji="1" lang="ja-JP" altLang="en-US" dirty="0"/>
              <a:t>を通常の画像認識技術で扱うような画像パッチに分割します。</a:t>
            </a:r>
          </a:p>
          <a:p>
            <a:r>
              <a:rPr kumimoji="1" lang="ja-JP" altLang="en-US" dirty="0"/>
              <a:t>その後、パッチベースの識別器による予測を出力し、このようなヒートマップを作成して</a:t>
            </a:r>
          </a:p>
          <a:p>
            <a:r>
              <a:rPr kumimoji="1" lang="ja-JP" altLang="en-US" dirty="0"/>
              <a:t>スライド全体の予測であったりセグメンテーションを出力する流れです。</a:t>
            </a:r>
          </a:p>
          <a:p>
            <a:endParaRPr kumimoji="1" lang="ja-JP" altLang="en-US" dirty="0"/>
          </a:p>
          <a:p>
            <a:r>
              <a:rPr kumimoji="1" lang="ja-JP" altLang="en-US" dirty="0"/>
              <a:t>つまり、一般画像認識と同様に、パッチベースの識別器が最も重要になります。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7</a:t>
            </a:fld>
            <a:endParaRPr kumimoji="1" lang="ja-JP" altLang="en-US"/>
          </a:p>
        </p:txBody>
      </p:sp>
    </p:spTree>
    <p:extLst>
      <p:ext uri="{BB962C8B-B14F-4D97-AF65-F5344CB8AC3E}">
        <p14:creationId xmlns:p14="http://schemas.microsoft.com/office/powerpoint/2010/main" val="191116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近年では、パッチベースの識別器にはほぼ</a:t>
            </a:r>
            <a:r>
              <a:rPr kumimoji="1" lang="en-US" altLang="ja-JP" dirty="0"/>
              <a:t>CNN</a:t>
            </a:r>
            <a:r>
              <a:rPr kumimoji="1" lang="ja-JP" altLang="en-US" dirty="0"/>
              <a:t>が用いられます。</a:t>
            </a:r>
          </a:p>
          <a:p>
            <a:endParaRPr kumimoji="1" lang="ja-JP" altLang="en-US" dirty="0"/>
          </a:p>
          <a:p>
            <a:r>
              <a:rPr kumimoji="1" lang="ja-JP" altLang="en-US" dirty="0"/>
              <a:t>また、乳癌のリンパ節転移を予測するタスクのコンペティションの結果に寄ると、</a:t>
            </a:r>
          </a:p>
          <a:p>
            <a:r>
              <a:rPr kumimoji="1" lang="ja-JP" altLang="en-US" dirty="0"/>
              <a:t>十分な量のラベル付きデータがあれば、</a:t>
            </a:r>
            <a:r>
              <a:rPr kumimoji="1" lang="en-US" altLang="ja-JP" dirty="0"/>
              <a:t>CNN</a:t>
            </a:r>
            <a:r>
              <a:rPr kumimoji="1" lang="en-US" altLang="ja-JP" baseline="0" dirty="0"/>
              <a:t> based</a:t>
            </a:r>
            <a:r>
              <a:rPr kumimoji="1" lang="ja-JP" altLang="en-US" baseline="0" dirty="0"/>
              <a:t>の識別機は病理医に匹敵、あるいは超えるほどの予測性能を達成できることがわかっています。</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8</a:t>
            </a:fld>
            <a:endParaRPr kumimoji="1" lang="ja-JP" altLang="en-US"/>
          </a:p>
        </p:txBody>
      </p:sp>
    </p:spTree>
    <p:extLst>
      <p:ext uri="{BB962C8B-B14F-4D97-AF65-F5344CB8AC3E}">
        <p14:creationId xmlns:p14="http://schemas.microsoft.com/office/powerpoint/2010/main" val="995706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altLang="ja-JP" dirty="0"/>
          </a:p>
          <a:p>
            <a:r>
              <a:rPr kumimoji="1" lang="ja-JP" altLang="en-US" dirty="0"/>
              <a:t>しかし、そのような巨大な</a:t>
            </a:r>
            <a:r>
              <a:rPr kumimoji="1" lang="en-US" altLang="ja-JP" dirty="0"/>
              <a:t>dataset</a:t>
            </a:r>
            <a:r>
              <a:rPr kumimoji="1" lang="ja-JP" altLang="en-US" dirty="0"/>
              <a:t>を作成するのはいくつか問題があります。</a:t>
            </a:r>
          </a:p>
          <a:p>
            <a:endParaRPr kumimoji="1" lang="ja-JP" altLang="en-US" dirty="0"/>
          </a:p>
          <a:p>
            <a:r>
              <a:rPr kumimoji="1" lang="ja-JP" altLang="en-US" dirty="0"/>
              <a:t>まず、アノテーションコストがとても高いという問題です。</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そもそも近年では病理医は大変人数が少ない上に、熟練の病理医しかラベリングができず、大きな負担となります。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先程のデータセットでは、病理医が</a:t>
            </a:r>
            <a:r>
              <a:rPr kumimoji="1" lang="en-US" altLang="ja-JP" dirty="0"/>
              <a:t>WSI</a:t>
            </a:r>
            <a:r>
              <a:rPr kumimoji="1" lang="ja-JP" altLang="en-US" dirty="0"/>
              <a:t>一つに対し</a:t>
            </a:r>
            <a:r>
              <a:rPr kumimoji="1" lang="en-US" altLang="ja-JP" dirty="0"/>
              <a:t>1</a:t>
            </a:r>
            <a:r>
              <a:rPr kumimoji="1" lang="ja-JP" altLang="en-US" dirty="0"/>
              <a:t>時間を掛けていたようです。</a:t>
            </a:r>
          </a:p>
          <a:p>
            <a:endParaRPr kumimoji="1" lang="en-US" altLang="ja-JP" dirty="0"/>
          </a:p>
          <a:p>
            <a:r>
              <a:rPr kumimoji="1" lang="ja-JP" altLang="en-US" dirty="0"/>
              <a:t>さらに、スライド中には、大部分が似たような画像を占め、全てにアノテーションを付随させるのは無駄なコストになりますが、</a:t>
            </a:r>
          </a:p>
          <a:p>
            <a:r>
              <a:rPr kumimoji="1" lang="ja-JP" altLang="en-US" dirty="0"/>
              <a:t>病理医はどのサンプルが識別器にとって有用なのかはわかりません。</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9</a:t>
            </a:fld>
            <a:endParaRPr kumimoji="1" lang="ja-JP" altLang="en-US"/>
          </a:p>
        </p:txBody>
      </p:sp>
    </p:spTree>
    <p:extLst>
      <p:ext uri="{BB962C8B-B14F-4D97-AF65-F5344CB8AC3E}">
        <p14:creationId xmlns:p14="http://schemas.microsoft.com/office/powerpoint/2010/main" val="153054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ここで、アノテーションコストが特に高い状況でしばしば利用されるアプローチとして、</a:t>
            </a:r>
          </a:p>
          <a:p>
            <a:r>
              <a:rPr kumimoji="1" lang="ja-JP" altLang="en-US" dirty="0"/>
              <a:t>能動学習</a:t>
            </a:r>
            <a:r>
              <a:rPr kumimoji="1" lang="en-US" altLang="ja-JP" dirty="0"/>
              <a:t> active learning</a:t>
            </a:r>
            <a:r>
              <a:rPr kumimoji="1" lang="ja-JP" altLang="en-US" dirty="0"/>
              <a:t>がある</a:t>
            </a:r>
          </a:p>
          <a:p>
            <a:endParaRPr kumimoji="1" lang="ja-JP" altLang="en-US" dirty="0"/>
          </a:p>
          <a:p>
            <a:r>
              <a:rPr kumimoji="1" lang="en-US" altLang="ja-JP" dirty="0"/>
              <a:t>Active Learning</a:t>
            </a:r>
            <a:r>
              <a:rPr kumimoji="1" lang="ja-JP" altLang="en-US" dirty="0"/>
              <a:t>とは、すでにラベルをつけられたデータに対して学習を行う教師あり学習とは異なり、</a:t>
            </a:r>
          </a:p>
          <a:p>
            <a:endParaRPr kumimoji="1" lang="ja-JP" altLang="en-US" dirty="0"/>
          </a:p>
          <a:p>
            <a:r>
              <a:rPr kumimoji="1" lang="ja-JP" altLang="en-US" dirty="0"/>
              <a:t>ラベルの付いていないデータのみが与えられ、学習を進めながら</a:t>
            </a:r>
            <a:r>
              <a:rPr kumimoji="1" lang="en-US" altLang="ja-JP" dirty="0"/>
              <a:t>model</a:t>
            </a:r>
            <a:r>
              <a:rPr kumimoji="1" lang="ja-JP" altLang="en-US" dirty="0"/>
              <a:t>にとって性能が上がりそうな、識別に必要なデータを探し出し、随時アノテーターにラベルを付与してもらい</a:t>
            </a:r>
          </a:p>
          <a:p>
            <a:r>
              <a:rPr kumimoji="1" lang="ja-JP" altLang="en-US" dirty="0"/>
              <a:t>再学習を行うことを繰り返す枠組みです。</a:t>
            </a:r>
          </a:p>
          <a:p>
            <a:r>
              <a:rPr kumimoji="1" lang="ja-JP" altLang="en-US" dirty="0"/>
              <a:t>より少ないラベルで精度を達成するのに適している手法であると考えられます。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10</a:t>
            </a:fld>
            <a:endParaRPr kumimoji="1" lang="ja-JP" altLang="en-US"/>
          </a:p>
        </p:txBody>
      </p:sp>
    </p:spTree>
    <p:extLst>
      <p:ext uri="{BB962C8B-B14F-4D97-AF65-F5344CB8AC3E}">
        <p14:creationId xmlns:p14="http://schemas.microsoft.com/office/powerpoint/2010/main" val="506157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AutoShape 7"/>
          <p:cNvSpPr>
            <a:spLocks noChangeArrowheads="1"/>
          </p:cNvSpPr>
          <p:nvPr/>
        </p:nvSpPr>
        <p:spPr bwMode="auto">
          <a:xfrm>
            <a:off x="914400" y="3762375"/>
            <a:ext cx="10363200" cy="71438"/>
          </a:xfrm>
          <a:prstGeom prst="rect">
            <a:avLst/>
          </a:prstGeom>
          <a:solidFill>
            <a:srgbClr val="FF8800"/>
          </a:solidFill>
          <a:ln w="9525">
            <a:solidFill>
              <a:srgbClr val="FF8800"/>
            </a:solidFill>
            <a:round/>
            <a:headEnd/>
            <a:tailEnd/>
          </a:ln>
        </p:spPr>
        <p:txBody>
          <a:bodyPr/>
          <a:lstStyle/>
          <a:p>
            <a:pPr>
              <a:defRPr/>
            </a:pPr>
            <a:endParaRPr kumimoji="0" lang="ja-JP" altLang="ja-JP" sz="2400">
              <a:latin typeface="Times New Roman" pitchFamily="18" charset="0"/>
              <a:ea typeface="ＭＳ Ｐゴシック" pitchFamily="50" charset="-128"/>
            </a:endParaRPr>
          </a:p>
        </p:txBody>
      </p:sp>
      <p:pic>
        <p:nvPicPr>
          <p:cNvPr id="5" name="図 13" descr="TheUniversityOfTokyo-logomark_e.gif"/>
          <p:cNvPicPr>
            <a:picLocks noChangeAspect="1"/>
          </p:cNvPicPr>
          <p:nvPr/>
        </p:nvPicPr>
        <p:blipFill>
          <a:blip r:embed="rId2" cstate="print"/>
          <a:srcRect/>
          <a:stretch>
            <a:fillRect/>
          </a:stretch>
        </p:blipFill>
        <p:spPr bwMode="auto">
          <a:xfrm>
            <a:off x="201084" y="130176"/>
            <a:ext cx="3496733" cy="396875"/>
          </a:xfrm>
          <a:prstGeom prst="rect">
            <a:avLst/>
          </a:prstGeom>
          <a:noFill/>
          <a:ln w="9525">
            <a:noFill/>
            <a:miter lim="800000"/>
            <a:headEnd/>
            <a:tailEnd/>
          </a:ln>
        </p:spPr>
      </p:pic>
      <p:pic>
        <p:nvPicPr>
          <p:cNvPr id="6" name="図 10" descr="TheUniversityOfTokyo-logomark_e.gif"/>
          <p:cNvPicPr>
            <a:picLocks noChangeAspect="1"/>
          </p:cNvPicPr>
          <p:nvPr/>
        </p:nvPicPr>
        <p:blipFill>
          <a:blip r:embed="rId2" cstate="print"/>
          <a:srcRect/>
          <a:stretch>
            <a:fillRect/>
          </a:stretch>
        </p:blipFill>
        <p:spPr bwMode="auto">
          <a:xfrm>
            <a:off x="201084" y="130176"/>
            <a:ext cx="3496733" cy="396875"/>
          </a:xfrm>
          <a:prstGeom prst="rect">
            <a:avLst/>
          </a:prstGeom>
          <a:noFill/>
          <a:ln w="9525">
            <a:noFill/>
            <a:miter lim="800000"/>
            <a:headEnd/>
            <a:tailEnd/>
          </a:ln>
        </p:spPr>
      </p:pic>
      <p:sp>
        <p:nvSpPr>
          <p:cNvPr id="2050" name="Rectangle 2"/>
          <p:cNvSpPr>
            <a:spLocks noGrp="1" noChangeArrowheads="1"/>
          </p:cNvSpPr>
          <p:nvPr>
            <p:ph type="ctrTitle"/>
          </p:nvPr>
        </p:nvSpPr>
        <p:spPr>
          <a:xfrm>
            <a:off x="914400" y="2357430"/>
            <a:ext cx="10363200" cy="1371600"/>
          </a:xfrm>
        </p:spPr>
        <p:txBody>
          <a:bodyPr/>
          <a:lstStyle>
            <a:lvl1pPr>
              <a:defRPr sz="3600"/>
            </a:lvl1pPr>
          </a:lstStyle>
          <a:p>
            <a:r>
              <a:rPr lang="en-US" altLang="ja-JP"/>
              <a:t>Click to edit Master title style</a:t>
            </a:r>
            <a:endParaRPr lang="ja-JP" altLang="en-US" dirty="0"/>
          </a:p>
        </p:txBody>
      </p:sp>
      <p:sp>
        <p:nvSpPr>
          <p:cNvPr id="2051" name="Rectangle 3"/>
          <p:cNvSpPr>
            <a:spLocks noGrp="1" noChangeArrowheads="1"/>
          </p:cNvSpPr>
          <p:nvPr>
            <p:ph type="subTitle" idx="1"/>
          </p:nvPr>
        </p:nvSpPr>
        <p:spPr>
          <a:xfrm>
            <a:off x="1930400" y="3944930"/>
            <a:ext cx="9347200" cy="1600200"/>
          </a:xfrm>
        </p:spPr>
        <p:txBody>
          <a:bodyPr/>
          <a:lstStyle>
            <a:lvl1pPr marL="0" indent="0">
              <a:buFont typeface="Wingdings" pitchFamily="2" charset="2"/>
              <a:buNone/>
              <a:defRPr sz="2800"/>
            </a:lvl1pPr>
          </a:lstStyle>
          <a:p>
            <a:r>
              <a:rPr lang="en-US" altLang="ja-JP"/>
              <a:t>Click to edit Master subtitle style</a:t>
            </a:r>
            <a:endParaRPr lang="ja-JP" altLang="en-US" dirty="0"/>
          </a:p>
        </p:txBody>
      </p:sp>
      <p:sp>
        <p:nvSpPr>
          <p:cNvPr id="9" name="Rectangle 5"/>
          <p:cNvSpPr>
            <a:spLocks noGrp="1" noChangeArrowheads="1"/>
          </p:cNvSpPr>
          <p:nvPr>
            <p:ph type="ftr" sz="quarter" idx="11"/>
          </p:nvPr>
        </p:nvSpPr>
        <p:spPr>
          <a:xfrm>
            <a:off x="4165600" y="6248400"/>
            <a:ext cx="3860800" cy="457200"/>
          </a:xfrm>
        </p:spPr>
        <p:txBody>
          <a:bodyPr/>
          <a:lstStyle>
            <a:lvl1pPr>
              <a:defRPr/>
            </a:lvl1pPr>
          </a:lstStyle>
          <a:p>
            <a:endParaRPr lang="en-US" dirty="0"/>
          </a:p>
        </p:txBody>
      </p:sp>
      <p:sp>
        <p:nvSpPr>
          <p:cNvPr id="10" name="Rectangle 6"/>
          <p:cNvSpPr>
            <a:spLocks noGrp="1" noChangeArrowheads="1"/>
          </p:cNvSpPr>
          <p:nvPr>
            <p:ph type="sldNum" sz="quarter" idx="12"/>
          </p:nvPr>
        </p:nvSpPr>
        <p:spPr>
          <a:xfrm>
            <a:off x="8737600" y="6248400"/>
            <a:ext cx="2540000" cy="457200"/>
          </a:xfrm>
        </p:spPr>
        <p:txBody>
          <a:bodyPr/>
          <a:lstStyle>
            <a:lvl1pPr>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55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818128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585733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926585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376539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62857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665680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400"/>
            </a:lvl1pPr>
            <a:lvl2pPr marL="612000" indent="-252000">
              <a:lnSpc>
                <a:spcPct val="120000"/>
              </a:lnSpc>
              <a:defRPr sz="2000"/>
            </a:lvl2pPr>
            <a:lvl3pPr marL="828000" indent="-288000">
              <a:lnSpc>
                <a:spcPct val="120000"/>
              </a:lnSpc>
              <a:defRPr sz="2000"/>
            </a:lvl3pPr>
            <a:lvl4pPr marL="864000">
              <a:lnSpc>
                <a:spcPct val="120000"/>
              </a:lnSpc>
              <a:defRPr sz="1600"/>
            </a:lvl4pPr>
            <a:lvl5pPr marL="1080000">
              <a:lnSpc>
                <a:spcPct val="150000"/>
              </a:lnSpc>
              <a:defRPr sz="1800"/>
            </a:lvl5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44197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536129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870464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99539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dirty="0"/>
          </a:p>
        </p:txBody>
      </p:sp>
      <p:sp>
        <p:nvSpPr>
          <p:cNvPr id="3" name="コンテンツ プレースホルダ 2"/>
          <p:cNvSpPr>
            <a:spLocks noGrp="1"/>
          </p:cNvSpPr>
          <p:nvPr>
            <p:ph idx="1"/>
          </p:nvPr>
        </p:nvSpPr>
        <p:spPr/>
        <p:txBody>
          <a:bodyPr/>
          <a:lstStyle>
            <a:lvl1pPr>
              <a:defRPr sz="2800"/>
            </a:lvl1pPr>
            <a:lvl2pPr>
              <a:defRPr sz="2400"/>
            </a:lvl2pPr>
            <a:lvl3pPr>
              <a:buFont typeface="Wingdings" pitchFamily="2" charset="2"/>
              <a:buChar char="p"/>
              <a:defRPr sz="2000"/>
            </a:lvl3pPr>
            <a:lvl4pPr>
              <a:defRPr sz="2000"/>
            </a:lvl4pPr>
            <a:lvl5pPr>
              <a:defRPr sz="2000"/>
            </a:lvl5pPr>
          </a:lstStyle>
          <a:p>
            <a:pPr lvl="0"/>
            <a:r>
              <a:rPr lang="en-US" altLang="ja-JP" dirty="0"/>
              <a:t>Click to edit Master text styles</a:t>
            </a:r>
          </a:p>
          <a:p>
            <a:pPr lvl="1"/>
            <a:r>
              <a:rPr lang="en-US" altLang="ja-JP" dirty="0"/>
              <a:t>Second level</a:t>
            </a:r>
          </a:p>
          <a:p>
            <a:pPr lvl="2"/>
            <a:r>
              <a:rPr lang="en-US" altLang="ja-JP" dirty="0"/>
              <a:t>Third level</a:t>
            </a:r>
          </a:p>
        </p:txBody>
      </p:sp>
      <p:sp>
        <p:nvSpPr>
          <p:cNvPr id="8" name="Footer Placeholder 7"/>
          <p:cNvSpPr>
            <a:spLocks noGrp="1"/>
          </p:cNvSpPr>
          <p:nvPr>
            <p:ph type="ftr" sz="quarter" idx="10"/>
          </p:nvPr>
        </p:nvSpPr>
        <p:spPr/>
        <p:txBody>
          <a:bodyPr/>
          <a:lstStyle/>
          <a:p>
            <a:endParaRPr lang="en-US" dirty="0"/>
          </a:p>
        </p:txBody>
      </p:sp>
      <p:sp>
        <p:nvSpPr>
          <p:cNvPr id="9" name="Slide Number Placeholder 8"/>
          <p:cNvSpPr>
            <a:spLocks noGrp="1"/>
          </p:cNvSpPr>
          <p:nvPr>
            <p:ph type="sldNum" sz="quarter" idx="11"/>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8639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6"/>
          <p:cNvSpPr>
            <a:spLocks noGrp="1" noChangeArrowheads="1"/>
          </p:cNvSpPr>
          <p:nvPr>
            <p:ph type="ftr" sz="quarter" idx="11"/>
          </p:nvPr>
        </p:nvSpPr>
        <p:spPr>
          <a:ln/>
        </p:spPr>
        <p:txBody>
          <a:bodyPr/>
          <a:lstStyle>
            <a:lvl1pPr>
              <a:defRPr/>
            </a:lvl1pPr>
          </a:lstStyle>
          <a:p>
            <a:endParaRPr kumimoji="1" lang="ja-JP" altLang="en-US"/>
          </a:p>
        </p:txBody>
      </p:sp>
      <p:sp>
        <p:nvSpPr>
          <p:cNvPr id="4" name="Rectangle 7"/>
          <p:cNvSpPr>
            <a:spLocks noGrp="1" noChangeArrowheads="1"/>
          </p:cNvSpPr>
          <p:nvPr>
            <p:ph type="sldNum" sz="quarter" idx="12"/>
          </p:nvPr>
        </p:nvSpPr>
        <p:spPr>
          <a:ln/>
        </p:spPr>
        <p:txBody>
          <a:bodyPr/>
          <a:lstStyle>
            <a:lvl1pPr>
              <a:defRPr/>
            </a:lvl1pPr>
          </a:lstStyle>
          <a:p>
            <a:fld id="{2068748E-9BE1-4F2A-B0BF-87023DEE17E2}" type="slidenum">
              <a:rPr kumimoji="1" lang="ja-JP" altLang="en-US" smtClean="0"/>
              <a:pPr/>
              <a:t>‹#›</a:t>
            </a:fld>
            <a:endParaRPr kumimoji="1" lang="ja-JP" altLang="en-US"/>
          </a:p>
        </p:txBody>
      </p:sp>
    </p:spTree>
    <p:extLst>
      <p:ext uri="{BB962C8B-B14F-4D97-AF65-F5344CB8AC3E}">
        <p14:creationId xmlns:p14="http://schemas.microsoft.com/office/powerpoint/2010/main" val="475555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コンテンツ プレースホルダ 2"/>
          <p:cNvSpPr>
            <a:spLocks noGrp="1"/>
          </p:cNvSpPr>
          <p:nvPr>
            <p:ph sz="half" idx="1"/>
          </p:nvPr>
        </p:nvSpPr>
        <p:spPr>
          <a:xfrm>
            <a:off x="755651" y="1341438"/>
            <a:ext cx="5232400" cy="4824412"/>
          </a:xfrm>
        </p:spPr>
        <p:txBody>
          <a:bodyPr/>
          <a:lstStyle>
            <a:lvl1pPr>
              <a:defRPr sz="2800"/>
            </a:lvl1pPr>
            <a:lvl2pPr>
              <a:defRPr sz="2400"/>
            </a:lvl2pPr>
            <a:lvl3pPr>
              <a:buFont typeface="Wingdings" pitchFamily="2" charset="2"/>
              <a:buChar char="p"/>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p:txBody>
      </p:sp>
      <p:sp>
        <p:nvSpPr>
          <p:cNvPr id="4" name="コンテンツ プレースホルダ 3"/>
          <p:cNvSpPr>
            <a:spLocks noGrp="1"/>
          </p:cNvSpPr>
          <p:nvPr>
            <p:ph sz="half" idx="2"/>
          </p:nvPr>
        </p:nvSpPr>
        <p:spPr>
          <a:xfrm>
            <a:off x="6191251" y="1341438"/>
            <a:ext cx="5232400" cy="4824412"/>
          </a:xfrm>
        </p:spPr>
        <p:txBody>
          <a:bodyPr/>
          <a:lstStyle>
            <a:lvl1pPr>
              <a:defRPr sz="2800"/>
            </a:lvl1pPr>
            <a:lvl2pPr>
              <a:defRPr sz="2400"/>
            </a:lvl2pPr>
            <a:lvl3pPr>
              <a:buFont typeface="Wingdings" pitchFamily="2" charset="2"/>
              <a:buChar char="p"/>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p:txBody>
      </p:sp>
      <p:sp>
        <p:nvSpPr>
          <p:cNvPr id="6" name="Rectangle 6"/>
          <p:cNvSpPr>
            <a:spLocks noGrp="1" noChangeArrowheads="1"/>
          </p:cNvSpPr>
          <p:nvPr>
            <p:ph type="ftr" sz="quarter" idx="11"/>
          </p:nvPr>
        </p:nvSpPr>
        <p:spPr>
          <a:ln/>
        </p:spPr>
        <p:txBody>
          <a:bodyPr/>
          <a:lstStyle>
            <a:lvl1pPr>
              <a:defRPr/>
            </a:lvl1pPr>
          </a:lstStyle>
          <a:p>
            <a:endParaRPr lang="en-US" dirty="0"/>
          </a:p>
        </p:txBody>
      </p:sp>
      <p:sp>
        <p:nvSpPr>
          <p:cNvPr id="7" name="Rectangle 7"/>
          <p:cNvSpPr>
            <a:spLocks noGrp="1" noChangeArrowheads="1"/>
          </p:cNvSpPr>
          <p:nvPr>
            <p:ph type="sldNum" sz="quarter" idx="12"/>
          </p:nvPr>
        </p:nvSpPr>
        <p:spPr>
          <a:ln/>
        </p:spPr>
        <p:txBody>
          <a:bodyPr/>
          <a:lstStyle>
            <a:lvl1pPr>
              <a:defRPr/>
            </a:lvl1pPr>
          </a:lstStyle>
          <a:p>
            <a:fld id="{4FAB73BC-B049-4115-A692-8D63A059BFB8}" type="slidenum">
              <a:rPr lang="en-US" smtClean="0"/>
              <a:pPr/>
              <a:t>‹#›</a:t>
            </a:fld>
            <a:endParaRPr lang="en-US" dirty="0"/>
          </a:p>
        </p:txBody>
      </p:sp>
      <p:sp>
        <p:nvSpPr>
          <p:cNvPr id="8" name="AutoShape 4"/>
          <p:cNvSpPr>
            <a:spLocks noChangeArrowheads="1"/>
          </p:cNvSpPr>
          <p:nvPr/>
        </p:nvSpPr>
        <p:spPr bwMode="auto">
          <a:xfrm>
            <a:off x="812800" y="1190625"/>
            <a:ext cx="10610851" cy="71438"/>
          </a:xfrm>
          <a:prstGeom prst="rect">
            <a:avLst/>
          </a:prstGeom>
          <a:solidFill>
            <a:srgbClr val="FF8800"/>
          </a:solidFill>
          <a:ln w="9525">
            <a:solidFill>
              <a:srgbClr val="FF8800"/>
            </a:solidFill>
            <a:round/>
            <a:headEnd/>
            <a:tailEnd/>
          </a:ln>
        </p:spPr>
        <p:txBody>
          <a:bodyPr/>
          <a:lstStyle/>
          <a:p>
            <a:pPr>
              <a:defRPr/>
            </a:pPr>
            <a:endParaRPr kumimoji="0" lang="ja-JP" altLang="ja-JP" sz="2400">
              <a:latin typeface="Times New Roman" pitchFamily="18" charset="0"/>
              <a:ea typeface="ＭＳ Ｐゴシック" pitchFamily="50" charset="-128"/>
            </a:endParaRPr>
          </a:p>
        </p:txBody>
      </p:sp>
    </p:spTree>
    <p:extLst>
      <p:ext uri="{BB962C8B-B14F-4D97-AF65-F5344CB8AC3E}">
        <p14:creationId xmlns:p14="http://schemas.microsoft.com/office/powerpoint/2010/main" val="2035757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4" name="Rectangle 6"/>
          <p:cNvSpPr>
            <a:spLocks noGrp="1" noChangeArrowheads="1"/>
          </p:cNvSpPr>
          <p:nvPr>
            <p:ph type="ftr" sz="quarter" idx="11"/>
          </p:nvPr>
        </p:nvSpPr>
        <p:spPr>
          <a:ln/>
        </p:spPr>
        <p:txBody>
          <a:bodyPr/>
          <a:lstStyle>
            <a:lvl1pPr>
              <a:defRPr/>
            </a:lvl1pPr>
          </a:lstStyle>
          <a:p>
            <a:endParaRPr lang="en-US" dirty="0"/>
          </a:p>
        </p:txBody>
      </p:sp>
      <p:sp>
        <p:nvSpPr>
          <p:cNvPr id="5" name="Rectangle 7"/>
          <p:cNvSpPr>
            <a:spLocks noGrp="1" noChangeArrowheads="1"/>
          </p:cNvSpPr>
          <p:nvPr>
            <p:ph type="sldNum" sz="quarter" idx="12"/>
          </p:nvPr>
        </p:nvSpPr>
        <p:spPr>
          <a:ln/>
        </p:spPr>
        <p:txBody>
          <a:bodyPr/>
          <a:lstStyle>
            <a:lvl1pPr>
              <a:defRPr/>
            </a:lvl1pPr>
          </a:lstStyle>
          <a:p>
            <a:fld id="{4FAB73BC-B049-4115-A692-8D63A059BFB8}" type="slidenum">
              <a:rPr lang="en-US" smtClean="0"/>
              <a:pPr/>
              <a:t>‹#›</a:t>
            </a:fld>
            <a:endParaRPr lang="en-US" dirty="0"/>
          </a:p>
        </p:txBody>
      </p:sp>
      <p:sp>
        <p:nvSpPr>
          <p:cNvPr id="6" name="AutoShape 4"/>
          <p:cNvSpPr>
            <a:spLocks noChangeArrowheads="1"/>
          </p:cNvSpPr>
          <p:nvPr/>
        </p:nvSpPr>
        <p:spPr bwMode="auto">
          <a:xfrm>
            <a:off x="812800" y="1190625"/>
            <a:ext cx="10610851" cy="71438"/>
          </a:xfrm>
          <a:prstGeom prst="rect">
            <a:avLst/>
          </a:prstGeom>
          <a:solidFill>
            <a:srgbClr val="FF8800"/>
          </a:solidFill>
          <a:ln w="9525">
            <a:solidFill>
              <a:srgbClr val="FF8800"/>
            </a:solidFill>
            <a:round/>
            <a:headEnd/>
            <a:tailEnd/>
          </a:ln>
        </p:spPr>
        <p:txBody>
          <a:bodyPr/>
          <a:lstStyle/>
          <a:p>
            <a:pPr>
              <a:defRPr/>
            </a:pPr>
            <a:endParaRPr kumimoji="0" lang="ja-JP" altLang="ja-JP" sz="2400">
              <a:latin typeface="Times New Roman" pitchFamily="18" charset="0"/>
              <a:ea typeface="ＭＳ Ｐゴシック" pitchFamily="50" charset="-128"/>
            </a:endParaRPr>
          </a:p>
        </p:txBody>
      </p:sp>
    </p:spTree>
    <p:extLst>
      <p:ext uri="{BB962C8B-B14F-4D97-AF65-F5344CB8AC3E}">
        <p14:creationId xmlns:p14="http://schemas.microsoft.com/office/powerpoint/2010/main" val="601854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6"/>
          <p:cNvSpPr>
            <a:spLocks noGrp="1" noChangeArrowheads="1"/>
          </p:cNvSpPr>
          <p:nvPr>
            <p:ph type="ftr" sz="quarter" idx="11"/>
          </p:nvPr>
        </p:nvSpPr>
        <p:spPr>
          <a:ln/>
        </p:spPr>
        <p:txBody>
          <a:bodyPr/>
          <a:lstStyle>
            <a:lvl1pPr>
              <a:defRPr/>
            </a:lvl1pPr>
          </a:lstStyle>
          <a:p>
            <a:endParaRPr lang="en-US" dirty="0"/>
          </a:p>
        </p:txBody>
      </p:sp>
      <p:sp>
        <p:nvSpPr>
          <p:cNvPr id="4" name="Rectangle 7"/>
          <p:cNvSpPr>
            <a:spLocks noGrp="1" noChangeArrowheads="1"/>
          </p:cNvSpPr>
          <p:nvPr>
            <p:ph type="sldNum" sz="quarter" idx="12"/>
          </p:nvPr>
        </p:nvSpPr>
        <p:spPr>
          <a:ln/>
        </p:spPr>
        <p:txBody>
          <a:bodyPr/>
          <a:lstStyle>
            <a:lvl1pPr>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818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縦書きテキスト プレースホルダ 2"/>
          <p:cNvSpPr>
            <a:spLocks noGrp="1"/>
          </p:cNvSpPr>
          <p:nvPr>
            <p:ph type="body" orient="vert" idx="1"/>
          </p:nvPr>
        </p:nvSpPr>
        <p:spPr/>
        <p:txBody>
          <a:bodyPr vert="eaVert"/>
          <a:lstStyle>
            <a:lvl3pPr>
              <a:buFont typeface="Wingdings" pitchFamily="2" charset="2"/>
              <a:buChar char="p"/>
              <a:defRPr/>
            </a:lvl3pPr>
          </a:lstStyle>
          <a:p>
            <a:pPr lvl="0"/>
            <a:r>
              <a:rPr lang="en-US" altLang="ja-JP"/>
              <a:t>Click to edit Master text styles</a:t>
            </a:r>
          </a:p>
          <a:p>
            <a:pPr lvl="1"/>
            <a:r>
              <a:rPr lang="en-US" altLang="ja-JP"/>
              <a:t>Second level</a:t>
            </a:r>
          </a:p>
          <a:p>
            <a:pPr lvl="2"/>
            <a:r>
              <a:rPr lang="en-US" altLang="ja-JP"/>
              <a:t>Third level</a:t>
            </a:r>
          </a:p>
        </p:txBody>
      </p:sp>
      <p:sp>
        <p:nvSpPr>
          <p:cNvPr id="5" name="Rectangle 6"/>
          <p:cNvSpPr>
            <a:spLocks noGrp="1" noChangeArrowheads="1"/>
          </p:cNvSpPr>
          <p:nvPr>
            <p:ph type="ftr" sz="quarter" idx="11"/>
          </p:nvPr>
        </p:nvSpPr>
        <p:spPr>
          <a:ln/>
        </p:spPr>
        <p:txBody>
          <a:bodyPr/>
          <a:lstStyle>
            <a:lvl1pPr>
              <a:defRPr/>
            </a:lvl1pPr>
          </a:lstStyle>
          <a:p>
            <a:endParaRPr lang="en-US" dirty="0"/>
          </a:p>
        </p:txBody>
      </p:sp>
      <p:sp>
        <p:nvSpPr>
          <p:cNvPr id="6" name="Rectangle 7"/>
          <p:cNvSpPr>
            <a:spLocks noGrp="1" noChangeArrowheads="1"/>
          </p:cNvSpPr>
          <p:nvPr>
            <p:ph type="sldNum" sz="quarter" idx="12"/>
          </p:nvPr>
        </p:nvSpPr>
        <p:spPr>
          <a:ln/>
        </p:spPr>
        <p:txBody>
          <a:bodyPr/>
          <a:lstStyle>
            <a:lvl1pPr>
              <a:defRPr/>
            </a:lvl1pPr>
          </a:lstStyle>
          <a:p>
            <a:fld id="{4FAB73BC-B049-4115-A692-8D63A059BFB8}" type="slidenum">
              <a:rPr lang="en-US" smtClean="0"/>
              <a:pPr/>
              <a:t>‹#›</a:t>
            </a:fld>
            <a:endParaRPr lang="en-US" dirty="0"/>
          </a:p>
        </p:txBody>
      </p:sp>
      <p:sp>
        <p:nvSpPr>
          <p:cNvPr id="7" name="AutoShape 4"/>
          <p:cNvSpPr>
            <a:spLocks noChangeArrowheads="1"/>
          </p:cNvSpPr>
          <p:nvPr/>
        </p:nvSpPr>
        <p:spPr bwMode="auto">
          <a:xfrm>
            <a:off x="812800" y="1190625"/>
            <a:ext cx="10610851" cy="71438"/>
          </a:xfrm>
          <a:prstGeom prst="rect">
            <a:avLst/>
          </a:prstGeom>
          <a:solidFill>
            <a:srgbClr val="FF8800"/>
          </a:solidFill>
          <a:ln w="9525">
            <a:solidFill>
              <a:srgbClr val="FF8800"/>
            </a:solidFill>
            <a:round/>
            <a:headEnd/>
            <a:tailEnd/>
          </a:ln>
        </p:spPr>
        <p:txBody>
          <a:bodyPr/>
          <a:lstStyle/>
          <a:p>
            <a:pPr>
              <a:defRPr/>
            </a:pPr>
            <a:endParaRPr kumimoji="0" lang="ja-JP" altLang="ja-JP" sz="2400">
              <a:latin typeface="Times New Roman" pitchFamily="18" charset="0"/>
              <a:ea typeface="ＭＳ Ｐゴシック" pitchFamily="50" charset="-128"/>
            </a:endParaRPr>
          </a:p>
        </p:txBody>
      </p:sp>
    </p:spTree>
    <p:extLst>
      <p:ext uri="{BB962C8B-B14F-4D97-AF65-F5344CB8AC3E}">
        <p14:creationId xmlns:p14="http://schemas.microsoft.com/office/powerpoint/2010/main" val="181109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60937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5384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600"/>
            </a:lvl1pPr>
            <a:lvl2pPr marL="612000" indent="-252000">
              <a:lnSpc>
                <a:spcPct val="120000"/>
              </a:lnSpc>
              <a:defRPr sz="2400"/>
            </a:lvl2pPr>
            <a:lvl3pPr marL="828000" indent="-288000">
              <a:lnSpc>
                <a:spcPct val="120000"/>
              </a:lnSpc>
              <a:defRPr sz="2200"/>
            </a:lvl3pPr>
            <a:lvl4pPr marL="864000">
              <a:lnSpc>
                <a:spcPct val="120000"/>
              </a:lnSpc>
              <a:defRPr sz="1800"/>
            </a:lvl4pPr>
            <a:lvl5pPr marL="1080000">
              <a:lnSpc>
                <a:spcPct val="150000"/>
              </a:lnSpc>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smtClean="0"/>
              <a:t>‹#›</a:t>
            </a:fld>
            <a:endParaRPr lang="en-US" dirty="0"/>
          </a:p>
        </p:txBody>
      </p:sp>
      <p:sp>
        <p:nvSpPr>
          <p:cNvPr id="8" name="Text Placeholder 7"/>
          <p:cNvSpPr>
            <a:spLocks noGrp="1"/>
          </p:cNvSpPr>
          <p:nvPr>
            <p:ph type="body" idx="13"/>
          </p:nvPr>
        </p:nvSpPr>
        <p:spPr>
          <a:xfrm>
            <a:off x="11212513" y="6597650"/>
            <a:ext cx="914400" cy="914400"/>
          </a:xfrm>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Tree>
    <p:extLst>
      <p:ext uri="{BB962C8B-B14F-4D97-AF65-F5344CB8AC3E}">
        <p14:creationId xmlns:p14="http://schemas.microsoft.com/office/powerpoint/2010/main" val="1127210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255588"/>
            <a:ext cx="10668000" cy="857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dirty="0"/>
              <a:t>マスタ タイトルの書式設定</a:t>
            </a:r>
          </a:p>
        </p:txBody>
      </p:sp>
      <p:sp>
        <p:nvSpPr>
          <p:cNvPr id="1027" name="Rectangle 3"/>
          <p:cNvSpPr>
            <a:spLocks noGrp="1" noChangeArrowheads="1"/>
          </p:cNvSpPr>
          <p:nvPr>
            <p:ph type="body" idx="1"/>
          </p:nvPr>
        </p:nvSpPr>
        <p:spPr bwMode="auto">
          <a:xfrm>
            <a:off x="755651" y="1409171"/>
            <a:ext cx="106680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endParaRPr lang="en-US" altLang="ja-JP" dirty="0"/>
          </a:p>
        </p:txBody>
      </p:sp>
      <p:sp>
        <p:nvSpPr>
          <p:cNvPr id="1030" name="Rectangle 6"/>
          <p:cNvSpPr>
            <a:spLocks noGrp="1" noChangeArrowheads="1"/>
          </p:cNvSpPr>
          <p:nvPr>
            <p:ph type="ftr" sz="quarter" idx="3"/>
          </p:nvPr>
        </p:nvSpPr>
        <p:spPr bwMode="auto">
          <a:xfrm>
            <a:off x="4165600" y="6410325"/>
            <a:ext cx="38608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200">
                <a:ea typeface="ＭＳ Ｐゴシック" pitchFamily="50" charset="-128"/>
              </a:defRPr>
            </a:lvl1pPr>
          </a:lstStyle>
          <a:p>
            <a:endParaRPr lang="en-US" dirty="0"/>
          </a:p>
        </p:txBody>
      </p:sp>
      <p:sp>
        <p:nvSpPr>
          <p:cNvPr id="1031" name="Rectangle 7"/>
          <p:cNvSpPr>
            <a:spLocks noGrp="1" noChangeArrowheads="1"/>
          </p:cNvSpPr>
          <p:nvPr>
            <p:ph type="sldNum" sz="quarter" idx="4"/>
          </p:nvPr>
        </p:nvSpPr>
        <p:spPr bwMode="auto">
          <a:xfrm>
            <a:off x="8530964" y="706111"/>
            <a:ext cx="26416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2000">
                <a:ea typeface="ＭＳ Ｐゴシック" pitchFamily="50" charset="-128"/>
              </a:defRPr>
            </a:lvl1pPr>
          </a:lstStyle>
          <a:p>
            <a:fld id="{4FAB73BC-B049-4115-A692-8D63A059BFB8}" type="slidenum">
              <a:rPr lang="en-US" smtClean="0"/>
              <a:pPr/>
              <a:t>‹#›</a:t>
            </a:fld>
            <a:endParaRPr lang="en-US" dirty="0"/>
          </a:p>
        </p:txBody>
      </p:sp>
      <p:sp>
        <p:nvSpPr>
          <p:cNvPr id="6" name="AutoShape 4"/>
          <p:cNvSpPr>
            <a:spLocks noChangeArrowheads="1"/>
          </p:cNvSpPr>
          <p:nvPr/>
        </p:nvSpPr>
        <p:spPr bwMode="auto">
          <a:xfrm>
            <a:off x="812800" y="1190625"/>
            <a:ext cx="10610851" cy="71438"/>
          </a:xfrm>
          <a:prstGeom prst="rect">
            <a:avLst/>
          </a:prstGeom>
          <a:solidFill>
            <a:srgbClr val="FF8800"/>
          </a:solidFill>
          <a:ln w="9525">
            <a:solidFill>
              <a:srgbClr val="FF8800"/>
            </a:solidFill>
            <a:round/>
            <a:headEnd/>
            <a:tailEnd/>
          </a:ln>
        </p:spPr>
        <p:txBody>
          <a:bodyPr/>
          <a:lstStyle/>
          <a:p>
            <a:pPr>
              <a:defRPr/>
            </a:pPr>
            <a:endParaRPr kumimoji="0" lang="ja-JP" altLang="ja-JP" sz="2400">
              <a:latin typeface="Times New Roman" pitchFamily="18" charset="0"/>
              <a:ea typeface="ＭＳ Ｐゴシック" pitchFamily="50" charset="-128"/>
            </a:endParaRPr>
          </a:p>
        </p:txBody>
      </p:sp>
      <p:sp>
        <p:nvSpPr>
          <p:cNvPr id="7" name="テキスト ボックス 7"/>
          <p:cNvSpPr txBox="1"/>
          <p:nvPr/>
        </p:nvSpPr>
        <p:spPr>
          <a:xfrm>
            <a:off x="8616280" y="-45710"/>
            <a:ext cx="5112568" cy="523220"/>
          </a:xfrm>
          <a:prstGeom prst="rect">
            <a:avLst/>
          </a:prstGeom>
          <a:noFill/>
        </p:spPr>
        <p:txBody>
          <a:bodyPr wrap="square" rtlCol="0">
            <a:spAutoFit/>
          </a:bodyPr>
          <a:lstStyle/>
          <a:p>
            <a:r>
              <a:rPr kumimoji="1" lang="en-US" altLang="ja-JP" sz="2800" dirty="0">
                <a:solidFill>
                  <a:srgbClr val="FF7D00"/>
                </a:solidFill>
                <a:latin typeface="PMingLiU" pitchFamily="18" charset="-120"/>
                <a:ea typeface="PMingLiU" pitchFamily="18" charset="-120"/>
                <a:cs typeface="Arial" pitchFamily="34" charset="0"/>
              </a:rPr>
              <a:t>M</a:t>
            </a:r>
            <a:r>
              <a:rPr kumimoji="1" lang="en-US" altLang="ja-JP" sz="2000" dirty="0">
                <a:latin typeface="PMingLiU" pitchFamily="18" charset="-120"/>
                <a:ea typeface="PMingLiU" pitchFamily="18" charset="-120"/>
                <a:cs typeface="Arial" pitchFamily="34" charset="0"/>
              </a:rPr>
              <a:t>achine </a:t>
            </a:r>
            <a:r>
              <a:rPr kumimoji="1" lang="en-US" altLang="ja-JP" sz="2800" dirty="0">
                <a:solidFill>
                  <a:srgbClr val="FF7D00"/>
                </a:solidFill>
                <a:latin typeface="PMingLiU" pitchFamily="18" charset="-120"/>
                <a:ea typeface="PMingLiU" pitchFamily="18" charset="-120"/>
                <a:cs typeface="Arial" pitchFamily="34" charset="0"/>
              </a:rPr>
              <a:t>I</a:t>
            </a:r>
            <a:r>
              <a:rPr kumimoji="1" lang="en-US" altLang="ja-JP" sz="2000" dirty="0">
                <a:latin typeface="PMingLiU" pitchFamily="18" charset="-120"/>
                <a:ea typeface="PMingLiU" pitchFamily="18" charset="-120"/>
                <a:cs typeface="Arial" pitchFamily="34" charset="0"/>
              </a:rPr>
              <a:t>ntelligence </a:t>
            </a:r>
            <a:r>
              <a:rPr kumimoji="1" lang="en-US" altLang="ja-JP" sz="2800" dirty="0">
                <a:solidFill>
                  <a:srgbClr val="FF7D00"/>
                </a:solidFill>
                <a:latin typeface="PMingLiU" pitchFamily="18" charset="-120"/>
                <a:ea typeface="PMingLiU" pitchFamily="18" charset="-120"/>
                <a:cs typeface="Arial" pitchFamily="34" charset="0"/>
              </a:rPr>
              <a:t>L</a:t>
            </a:r>
            <a:r>
              <a:rPr kumimoji="1" lang="en-US" altLang="ja-JP" sz="2000" dirty="0">
                <a:latin typeface="PMingLiU" pitchFamily="18" charset="-120"/>
                <a:ea typeface="PMingLiU" pitchFamily="18" charset="-120"/>
                <a:cs typeface="Arial" pitchFamily="34" charset="0"/>
              </a:rPr>
              <a:t>aboratory</a:t>
            </a:r>
            <a:endParaRPr kumimoji="1" lang="ja-JP" altLang="en-US" sz="2000" dirty="0">
              <a:latin typeface="PMingLiU" pitchFamily="18" charset="-120"/>
              <a:ea typeface="PMingLiU" pitchFamily="18" charset="-120"/>
              <a:cs typeface="Arial" pitchFamily="34" charset="0"/>
            </a:endParaRPr>
          </a:p>
        </p:txBody>
      </p:sp>
    </p:spTree>
    <p:extLst>
      <p:ext uri="{BB962C8B-B14F-4D97-AF65-F5344CB8AC3E}">
        <p14:creationId xmlns:p14="http://schemas.microsoft.com/office/powerpoint/2010/main" val="7619865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673" r:id="rId7"/>
    <p:sldLayoutId id="2147483674" r:id="rId8"/>
    <p:sldLayoutId id="2147483675" r:id="rId9"/>
    <p:sldLayoutId id="2147483676" r:id="rId10"/>
    <p:sldLayoutId id="2147483677" r:id="rId11"/>
    <p:sldLayoutId id="2147483683" r:id="rId12"/>
    <p:sldLayoutId id="2147483684" r:id="rId13"/>
    <p:sldLayoutId id="2147483688" r:id="rId14"/>
    <p:sldLayoutId id="2147483689" r:id="rId15"/>
    <p:sldLayoutId id="2147483690" r:id="rId16"/>
    <p:sldLayoutId id="2147483691" r:id="rId17"/>
    <p:sldLayoutId id="2147483692" r:id="rId18"/>
    <p:sldLayoutId id="2147483694" r:id="rId19"/>
  </p:sldLayoutIdLst>
  <p:hf hdr="0" ftr="0" dt="0"/>
  <p:txStyles>
    <p:titleStyle>
      <a:lvl1pPr algn="l" rtl="0" eaLnBrk="1" fontAlgn="base" hangingPunct="1">
        <a:spcBef>
          <a:spcPct val="0"/>
        </a:spcBef>
        <a:spcAft>
          <a:spcPct val="0"/>
        </a:spcAft>
        <a:defRPr kumimoji="1" sz="4400">
          <a:solidFill>
            <a:schemeClr val="tx2"/>
          </a:solidFill>
          <a:latin typeface="+mj-lt"/>
          <a:ea typeface="+mj-ea"/>
          <a:cs typeface="+mj-cs"/>
        </a:defRPr>
      </a:lvl1pPr>
      <a:lvl2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2pPr>
      <a:lvl3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3pPr>
      <a:lvl4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4pPr>
      <a:lvl5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5pPr>
      <a:lvl6pPr marL="4572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6pPr>
      <a:lvl7pPr marL="9144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7pPr>
      <a:lvl8pPr marL="13716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8pPr>
      <a:lvl9pPr marL="18288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9pPr>
    </p:titleStyle>
    <p:bodyStyle>
      <a:lvl1pPr marL="360000" indent="-469900" algn="l" rtl="0" eaLnBrk="1" fontAlgn="base" hangingPunct="1">
        <a:lnSpc>
          <a:spcPct val="100000"/>
        </a:lnSpc>
        <a:spcBef>
          <a:spcPts val="1200"/>
        </a:spcBef>
        <a:spcAft>
          <a:spcPct val="0"/>
        </a:spcAft>
        <a:buClr>
          <a:srgbClr val="FF8800"/>
        </a:buClr>
        <a:buFont typeface="Wingdings" pitchFamily="2" charset="2"/>
        <a:buChar char="o"/>
        <a:defRPr kumimoji="1" lang="ja-JP" altLang="en-US" sz="2800" dirty="0" smtClean="0">
          <a:solidFill>
            <a:schemeClr val="tx1"/>
          </a:solidFill>
          <a:latin typeface="+mn-lt"/>
          <a:ea typeface="+mn-ea"/>
          <a:cs typeface="+mn-cs"/>
        </a:defRPr>
      </a:lvl1pPr>
      <a:lvl2pPr marL="908050" indent="-436563" algn="l" rtl="0" eaLnBrk="1" fontAlgn="base" hangingPunct="1">
        <a:lnSpc>
          <a:spcPct val="100000"/>
        </a:lnSpc>
        <a:spcBef>
          <a:spcPts val="1200"/>
        </a:spcBef>
        <a:spcAft>
          <a:spcPts val="200"/>
        </a:spcAft>
        <a:buClr>
          <a:srgbClr val="FF8800"/>
        </a:buClr>
        <a:buFont typeface="Wingdings" pitchFamily="2" charset="2"/>
        <a:buChar char="n"/>
        <a:defRPr kumimoji="1" lang="ja-JP" altLang="en-US" sz="2400" dirty="0" smtClean="0">
          <a:solidFill>
            <a:schemeClr val="tx1"/>
          </a:solidFill>
          <a:latin typeface="+mn-lt"/>
          <a:ea typeface="+mn-ea"/>
        </a:defRPr>
      </a:lvl2pPr>
      <a:lvl3pPr marL="1304925" indent="-395288" algn="l" rtl="0" eaLnBrk="1" fontAlgn="base" hangingPunct="1">
        <a:lnSpc>
          <a:spcPct val="100000"/>
        </a:lnSpc>
        <a:spcBef>
          <a:spcPts val="1200"/>
        </a:spcBef>
        <a:spcAft>
          <a:spcPct val="0"/>
        </a:spcAft>
        <a:buClr>
          <a:srgbClr val="FF8800"/>
        </a:buClr>
        <a:buFont typeface="Wingdings" pitchFamily="2" charset="2"/>
        <a:buChar char="p"/>
        <a:defRPr kumimoji="1" lang="en-US" altLang="ja-JP" sz="2000" dirty="0" smtClean="0">
          <a:solidFill>
            <a:schemeClr val="tx1"/>
          </a:solidFill>
          <a:latin typeface="+mn-lt"/>
          <a:ea typeface="+mn-ea"/>
        </a:defRPr>
      </a:lvl3pPr>
      <a:lvl4pPr marL="1693863" indent="-387350" algn="l" rtl="0" eaLnBrk="1" fontAlgn="base" hangingPunct="1">
        <a:spcBef>
          <a:spcPct val="20000"/>
        </a:spcBef>
        <a:spcAft>
          <a:spcPct val="0"/>
        </a:spcAft>
        <a:buClr>
          <a:schemeClr val="accent2"/>
        </a:buClr>
        <a:buFont typeface="Wingdings" pitchFamily="2" charset="2"/>
        <a:buChar char="n"/>
        <a:defRPr kumimoji="1" sz="2000">
          <a:solidFill>
            <a:schemeClr val="tx1"/>
          </a:solidFill>
          <a:latin typeface="+mn-lt"/>
          <a:ea typeface="+mn-ea"/>
        </a:defRPr>
      </a:lvl4pPr>
      <a:lvl5pPr marL="20939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5pPr>
      <a:lvl6pPr marL="25511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255588"/>
            <a:ext cx="10668000" cy="857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dirty="0"/>
              <a:t>マスタ タイトルの書式設定</a:t>
            </a:r>
          </a:p>
        </p:txBody>
      </p:sp>
      <p:sp>
        <p:nvSpPr>
          <p:cNvPr id="1027" name="Rectangle 3"/>
          <p:cNvSpPr>
            <a:spLocks noGrp="1" noChangeArrowheads="1"/>
          </p:cNvSpPr>
          <p:nvPr>
            <p:ph type="body" idx="1"/>
          </p:nvPr>
        </p:nvSpPr>
        <p:spPr bwMode="auto">
          <a:xfrm>
            <a:off x="755651" y="1341439"/>
            <a:ext cx="106680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endParaRPr lang="en-US" altLang="ja-JP" dirty="0"/>
          </a:p>
        </p:txBody>
      </p:sp>
      <p:sp>
        <p:nvSpPr>
          <p:cNvPr id="1030" name="Rectangle 6"/>
          <p:cNvSpPr>
            <a:spLocks noGrp="1" noChangeArrowheads="1"/>
          </p:cNvSpPr>
          <p:nvPr>
            <p:ph type="ftr" sz="quarter" idx="3"/>
          </p:nvPr>
        </p:nvSpPr>
        <p:spPr bwMode="auto">
          <a:xfrm>
            <a:off x="4165600" y="6410325"/>
            <a:ext cx="38608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200">
                <a:ea typeface="ＭＳ Ｐゴシック" pitchFamily="50" charset="-128"/>
              </a:defRPr>
            </a:lvl1pPr>
          </a:lstStyle>
          <a:p>
            <a:endParaRPr kumimoji="1" lang="ja-JP" altLang="en-US"/>
          </a:p>
        </p:txBody>
      </p:sp>
      <p:sp>
        <p:nvSpPr>
          <p:cNvPr id="1031" name="Rectangle 7"/>
          <p:cNvSpPr>
            <a:spLocks noGrp="1" noChangeArrowheads="1"/>
          </p:cNvSpPr>
          <p:nvPr>
            <p:ph type="sldNum" sz="quarter" idx="4"/>
          </p:nvPr>
        </p:nvSpPr>
        <p:spPr bwMode="auto">
          <a:xfrm>
            <a:off x="8737600" y="6410325"/>
            <a:ext cx="26416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a:ea typeface="ＭＳ Ｐゴシック" pitchFamily="50" charset="-128"/>
              </a:defRPr>
            </a:lvl1pPr>
          </a:lstStyle>
          <a:p>
            <a:fld id="{2068748E-9BE1-4F2A-B0BF-87023DEE17E2}" type="slidenum">
              <a:rPr kumimoji="1" lang="ja-JP" altLang="en-US" smtClean="0"/>
              <a:pPr/>
              <a:t>‹#›</a:t>
            </a:fld>
            <a:endParaRPr kumimoji="1" lang="ja-JP" altLang="en-US"/>
          </a:p>
        </p:txBody>
      </p:sp>
    </p:spTree>
    <p:extLst>
      <p:ext uri="{BB962C8B-B14F-4D97-AF65-F5344CB8AC3E}">
        <p14:creationId xmlns:p14="http://schemas.microsoft.com/office/powerpoint/2010/main" val="1024875909"/>
      </p:ext>
    </p:extLst>
  </p:cSld>
  <p:clrMap bg1="lt1" tx1="dk1" bg2="lt2" tx2="dk2" accent1="accent1" accent2="accent2" accent3="accent3" accent4="accent4" accent5="accent5" accent6="accent6" hlink="hlink" folHlink="folHlink"/>
  <p:sldLayoutIdLst>
    <p:sldLayoutId id="2147483716" r:id="rId1"/>
  </p:sldLayoutIdLst>
  <p:hf hdr="0" ftr="0" dt="0"/>
  <p:txStyles>
    <p:titleStyle>
      <a:lvl1pPr algn="l" rtl="0" eaLnBrk="1" fontAlgn="base" hangingPunct="1">
        <a:spcBef>
          <a:spcPct val="0"/>
        </a:spcBef>
        <a:spcAft>
          <a:spcPct val="0"/>
        </a:spcAft>
        <a:defRPr kumimoji="1" sz="4400">
          <a:solidFill>
            <a:schemeClr val="tx2"/>
          </a:solidFill>
          <a:latin typeface="+mj-lt"/>
          <a:ea typeface="+mj-ea"/>
          <a:cs typeface="+mj-cs"/>
        </a:defRPr>
      </a:lvl1pPr>
      <a:lvl2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2pPr>
      <a:lvl3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3pPr>
      <a:lvl4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4pPr>
      <a:lvl5pPr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5pPr>
      <a:lvl6pPr marL="4572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6pPr>
      <a:lvl7pPr marL="9144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7pPr>
      <a:lvl8pPr marL="13716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8pPr>
      <a:lvl9pPr marL="1828800" algn="l" rtl="0" eaLnBrk="1" fontAlgn="base" hangingPunct="1">
        <a:spcBef>
          <a:spcPct val="0"/>
        </a:spcBef>
        <a:spcAft>
          <a:spcPct val="0"/>
        </a:spcAft>
        <a:defRPr kumimoji="1" sz="4400">
          <a:solidFill>
            <a:schemeClr val="tx2"/>
          </a:solidFill>
          <a:latin typeface="Verdana" pitchFamily="34" charset="0"/>
          <a:ea typeface="ＭＳ Ｐゴシック" pitchFamily="50" charset="-128"/>
        </a:defRPr>
      </a:lvl9pPr>
    </p:titleStyle>
    <p:bodyStyle>
      <a:lvl1pPr marL="469900" indent="-469900" algn="l" rtl="0" eaLnBrk="1" fontAlgn="base" hangingPunct="1">
        <a:spcBef>
          <a:spcPct val="25000"/>
        </a:spcBef>
        <a:spcAft>
          <a:spcPct val="0"/>
        </a:spcAft>
        <a:buClr>
          <a:srgbClr val="FF8800"/>
        </a:buClr>
        <a:buFont typeface="Wingdings" pitchFamily="2" charset="2"/>
        <a:buChar char="o"/>
        <a:defRPr kumimoji="1" sz="2800">
          <a:solidFill>
            <a:schemeClr val="tx1"/>
          </a:solidFill>
          <a:latin typeface="+mn-lt"/>
          <a:ea typeface="+mn-ea"/>
          <a:cs typeface="+mn-cs"/>
        </a:defRPr>
      </a:lvl1pPr>
      <a:lvl2pPr marL="908050" indent="-436563" algn="l" rtl="0" eaLnBrk="1" fontAlgn="base" hangingPunct="1">
        <a:spcBef>
          <a:spcPct val="25000"/>
        </a:spcBef>
        <a:spcAft>
          <a:spcPct val="0"/>
        </a:spcAft>
        <a:buClr>
          <a:srgbClr val="FF8800"/>
        </a:buClr>
        <a:buFont typeface="Wingdings" pitchFamily="2" charset="2"/>
        <a:buChar char="n"/>
        <a:defRPr kumimoji="1" sz="2000">
          <a:solidFill>
            <a:schemeClr val="tx1"/>
          </a:solidFill>
          <a:latin typeface="+mn-lt"/>
          <a:ea typeface="+mn-ea"/>
        </a:defRPr>
      </a:lvl2pPr>
      <a:lvl3pPr marL="1304925" indent="-395288" algn="l" rtl="0" eaLnBrk="1" fontAlgn="base" hangingPunct="1">
        <a:spcBef>
          <a:spcPct val="20000"/>
        </a:spcBef>
        <a:spcAft>
          <a:spcPct val="0"/>
        </a:spcAft>
        <a:buClr>
          <a:srgbClr val="FF8800"/>
        </a:buClr>
        <a:buFont typeface="Wingdings" pitchFamily="2" charset="2"/>
        <a:buChar char="p"/>
        <a:defRPr kumimoji="1" sz="1800">
          <a:solidFill>
            <a:schemeClr val="tx1"/>
          </a:solidFill>
          <a:latin typeface="+mn-lt"/>
          <a:ea typeface="+mn-ea"/>
        </a:defRPr>
      </a:lvl3pPr>
      <a:lvl4pPr marL="1693863" indent="-387350" algn="l" rtl="0" eaLnBrk="1" fontAlgn="base" hangingPunct="1">
        <a:spcBef>
          <a:spcPct val="20000"/>
        </a:spcBef>
        <a:spcAft>
          <a:spcPct val="0"/>
        </a:spcAft>
        <a:buClr>
          <a:schemeClr val="accent2"/>
        </a:buClr>
        <a:buFont typeface="Wingdings" pitchFamily="2" charset="2"/>
        <a:buChar char="n"/>
        <a:defRPr kumimoji="1" sz="2000">
          <a:solidFill>
            <a:schemeClr val="tx1"/>
          </a:solidFill>
          <a:latin typeface="+mn-lt"/>
          <a:ea typeface="+mn-ea"/>
        </a:defRPr>
      </a:lvl4pPr>
      <a:lvl5pPr marL="20939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5pPr>
      <a:lvl6pPr marL="25511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kumimoji="1" sz="2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40.png"/><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tiff"/><Relationship Id="rId4" Type="http://schemas.openxmlformats.org/officeDocument/2006/relationships/image" Target="../media/image45.tiff"/></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6.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3.png"/><Relationship Id="rId7"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266824"/>
            <a:ext cx="10058400" cy="1143000"/>
          </a:xfrm>
        </p:spPr>
        <p:txBody>
          <a:bodyPr>
            <a:normAutofit/>
          </a:bodyPr>
          <a:lstStyle/>
          <a:p>
            <a:pPr algn="ctr">
              <a:lnSpc>
                <a:spcPct val="100000"/>
              </a:lnSpc>
            </a:pPr>
            <a:r>
              <a:rPr lang="ja-JP" altLang="en-US" sz="3200" dirty="0"/>
              <a:t>病理画像解析支援のための</a:t>
            </a:r>
            <a:br>
              <a:rPr lang="en-US" altLang="ja-JP" sz="3200" dirty="0"/>
            </a:br>
            <a:r>
              <a:rPr lang="ja-JP" altLang="en-US" sz="3200" dirty="0"/>
              <a:t>深層能動学習に関する研究</a:t>
            </a:r>
          </a:p>
        </p:txBody>
      </p:sp>
      <p:sp>
        <p:nvSpPr>
          <p:cNvPr id="3" name="Subtitle 2"/>
          <p:cNvSpPr>
            <a:spLocks noGrp="1"/>
          </p:cNvSpPr>
          <p:nvPr>
            <p:ph type="subTitle" idx="1"/>
          </p:nvPr>
        </p:nvSpPr>
        <p:spPr>
          <a:xfrm>
            <a:off x="1100050" y="4509408"/>
            <a:ext cx="10368695" cy="1712704"/>
          </a:xfrm>
        </p:spPr>
        <p:txBody>
          <a:bodyPr>
            <a:normAutofit/>
          </a:bodyPr>
          <a:lstStyle/>
          <a:p>
            <a:pPr algn="r"/>
            <a:r>
              <a:rPr kumimoji="1" lang="en-US" altLang="ja-JP" dirty="0"/>
              <a:t>Harada &amp; </a:t>
            </a:r>
            <a:r>
              <a:rPr kumimoji="1" lang="en-US" altLang="ja-JP" dirty="0" err="1"/>
              <a:t>Ushiku</a:t>
            </a:r>
            <a:r>
              <a:rPr kumimoji="1" lang="en-US" altLang="ja-JP" dirty="0"/>
              <a:t> Lab.</a:t>
            </a:r>
            <a:endParaRPr lang="en-US" altLang="ja-JP" dirty="0"/>
          </a:p>
          <a:p>
            <a:pPr algn="r"/>
            <a:r>
              <a:rPr kumimoji="1" lang="en-US" altLang="ja-JP" dirty="0"/>
              <a:t>M2 </a:t>
            </a:r>
            <a:r>
              <a:rPr kumimoji="1" lang="en-US" altLang="ja-JP" dirty="0" err="1"/>
              <a:t>Fukuta</a:t>
            </a:r>
            <a:r>
              <a:rPr kumimoji="1" lang="en-US" altLang="ja-JP" dirty="0"/>
              <a:t> Keisuke</a:t>
            </a:r>
          </a:p>
        </p:txBody>
      </p:sp>
      <p:sp>
        <p:nvSpPr>
          <p:cNvPr id="4" name="Title 1"/>
          <p:cNvSpPr txBox="1">
            <a:spLocks/>
          </p:cNvSpPr>
          <p:nvPr/>
        </p:nvSpPr>
        <p:spPr>
          <a:xfrm>
            <a:off x="1097280" y="2565130"/>
            <a:ext cx="10058400" cy="106084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kumimoji="1" sz="8000" kern="1200" spc="-50" baseline="0">
                <a:solidFill>
                  <a:schemeClr val="tx1">
                    <a:lumMod val="85000"/>
                    <a:lumOff val="15000"/>
                  </a:schemeClr>
                </a:solidFill>
                <a:latin typeface="+mj-lt"/>
                <a:ea typeface="+mj-ea"/>
                <a:cs typeface="+mj-cs"/>
              </a:defRPr>
            </a:lvl1pPr>
          </a:lstStyle>
          <a:p>
            <a:pPr algn="ctr"/>
            <a:r>
              <a:rPr lang="en-US" altLang="ja-JP" sz="3400" dirty="0">
                <a:solidFill>
                  <a:schemeClr val="tx2"/>
                </a:solidFill>
              </a:rPr>
              <a:t>Deep Active Learning for </a:t>
            </a:r>
          </a:p>
          <a:p>
            <a:pPr algn="ctr"/>
            <a:r>
              <a:rPr lang="en-US" altLang="ja-JP" sz="3400" dirty="0">
                <a:solidFill>
                  <a:schemeClr val="tx2"/>
                </a:solidFill>
              </a:rPr>
              <a:t>Supporting Pathological Image Analysis</a:t>
            </a:r>
          </a:p>
        </p:txBody>
      </p:sp>
      <p:sp>
        <p:nvSpPr>
          <p:cNvPr id="5" name="Slide Number Placeholder 4"/>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11759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a:t>
            </a:r>
            <a:endParaRPr kumimoji="1" lang="ja-JP" altLang="en-US" dirty="0"/>
          </a:p>
        </p:txBody>
      </p:sp>
      <p:sp>
        <p:nvSpPr>
          <p:cNvPr id="3" name="Content Placeholder 2"/>
          <p:cNvSpPr>
            <a:spLocks noGrp="1"/>
          </p:cNvSpPr>
          <p:nvPr>
            <p:ph idx="1"/>
          </p:nvPr>
        </p:nvSpPr>
        <p:spPr/>
        <p:txBody>
          <a:bodyPr/>
          <a:lstStyle/>
          <a:p>
            <a:r>
              <a:rPr lang="en-US" altLang="ja-JP" dirty="0"/>
              <a:t>Machine Learning approach when annotation cost is high</a:t>
            </a:r>
          </a:p>
          <a:p>
            <a:pPr lvl="1"/>
            <a:r>
              <a:rPr lang="en-US" altLang="ja-JP" dirty="0"/>
              <a:t>Find most </a:t>
            </a:r>
            <a:r>
              <a:rPr lang="en-US" altLang="ja-JP" b="1" dirty="0"/>
              <a:t>informative</a:t>
            </a:r>
            <a:r>
              <a:rPr lang="en-US" altLang="ja-JP" dirty="0"/>
              <a:t> samples to improve the performance</a:t>
            </a:r>
          </a:p>
          <a:p>
            <a:pPr lvl="1"/>
            <a:r>
              <a:rPr lang="en-US" altLang="ja-JP" dirty="0"/>
              <a:t>Reduce annotation cost </a:t>
            </a:r>
            <a:r>
              <a:rPr lang="en-US" altLang="ja-JP" b="1" dirty="0"/>
              <a:t>without sacrificing accuracy</a:t>
            </a:r>
          </a:p>
        </p:txBody>
      </p:sp>
      <p:sp>
        <p:nvSpPr>
          <p:cNvPr id="9" name="Slide Number Placeholder 8"/>
          <p:cNvSpPr>
            <a:spLocks noGrp="1"/>
          </p:cNvSpPr>
          <p:nvPr>
            <p:ph type="sldNum" sz="quarter" idx="11"/>
          </p:nvPr>
        </p:nvSpPr>
        <p:spPr/>
        <p:txBody>
          <a:bodyPr/>
          <a:lstStyle/>
          <a:p>
            <a:fld id="{6113E31D-E2AB-40D1-8B51-AFA5AFEF393A}" type="slidenum">
              <a:rPr lang="en-US" smtClean="0"/>
              <a:t>10</a:t>
            </a:fld>
            <a:endParaRPr lang="en-US" dirty="0"/>
          </a:p>
        </p:txBody>
      </p:sp>
      <p:pic>
        <p:nvPicPr>
          <p:cNvPr id="4" name="Picture 3"/>
          <p:cNvPicPr>
            <a:picLocks noChangeAspect="1"/>
          </p:cNvPicPr>
          <p:nvPr/>
        </p:nvPicPr>
        <p:blipFill>
          <a:blip r:embed="rId3"/>
          <a:stretch>
            <a:fillRect/>
          </a:stretch>
        </p:blipFill>
        <p:spPr>
          <a:xfrm>
            <a:off x="716052" y="4227948"/>
            <a:ext cx="4008895" cy="2351181"/>
          </a:xfrm>
          <a:prstGeom prst="rect">
            <a:avLst/>
          </a:prstGeom>
        </p:spPr>
      </p:pic>
      <p:grpSp>
        <p:nvGrpSpPr>
          <p:cNvPr id="14" name="Group 13"/>
          <p:cNvGrpSpPr/>
          <p:nvPr/>
        </p:nvGrpSpPr>
        <p:grpSpPr>
          <a:xfrm>
            <a:off x="3168470" y="3451166"/>
            <a:ext cx="6961773" cy="525623"/>
            <a:chOff x="766233" y="3845983"/>
            <a:chExt cx="6961773" cy="525623"/>
          </a:xfrm>
        </p:grpSpPr>
        <p:sp>
          <p:nvSpPr>
            <p:cNvPr id="12" name="Right Arrow 11"/>
            <p:cNvSpPr/>
            <p:nvPr/>
          </p:nvSpPr>
          <p:spPr>
            <a:xfrm>
              <a:off x="766233" y="3845983"/>
              <a:ext cx="774916" cy="4494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3" name="TextBox 12"/>
            <p:cNvSpPr txBox="1"/>
            <p:nvPr/>
          </p:nvSpPr>
          <p:spPr>
            <a:xfrm>
              <a:off x="1662050" y="3848386"/>
              <a:ext cx="6065956" cy="523220"/>
            </a:xfrm>
            <a:prstGeom prst="rect">
              <a:avLst/>
            </a:prstGeom>
            <a:noFill/>
          </p:spPr>
          <p:txBody>
            <a:bodyPr wrap="none" rtlCol="0">
              <a:spAutoFit/>
            </a:bodyPr>
            <a:lstStyle/>
            <a:p>
              <a:r>
                <a:rPr kumimoji="1" lang="en-US" altLang="ja-JP" sz="2800" b="1" dirty="0"/>
                <a:t>Suitable for pathological image analysis</a:t>
              </a:r>
              <a:endParaRPr kumimoji="1" lang="ja-JP" altLang="en-US" sz="2800" b="1" dirty="0"/>
            </a:p>
          </p:txBody>
        </p:sp>
      </p:grpSp>
    </p:spTree>
    <p:extLst>
      <p:ext uri="{BB962C8B-B14F-4D97-AF65-F5344CB8AC3E}">
        <p14:creationId xmlns:p14="http://schemas.microsoft.com/office/powerpoint/2010/main" val="800066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Purpose of Research</a:t>
            </a:r>
            <a:endParaRPr kumimoji="1" lang="ja-JP" altLang="en-US" dirty="0"/>
          </a:p>
        </p:txBody>
      </p:sp>
      <p:sp>
        <p:nvSpPr>
          <p:cNvPr id="3" name="Content Placeholder 2"/>
          <p:cNvSpPr>
            <a:spLocks noGrp="1"/>
          </p:cNvSpPr>
          <p:nvPr>
            <p:ph idx="1"/>
          </p:nvPr>
        </p:nvSpPr>
        <p:spPr/>
        <p:txBody>
          <a:bodyPr/>
          <a:lstStyle/>
          <a:p>
            <a:pPr marL="0" indent="0">
              <a:buNone/>
            </a:pPr>
            <a:r>
              <a:rPr lang="en-US" altLang="ja-JP" b="1" dirty="0"/>
              <a:t>For pathological image analysis,</a:t>
            </a:r>
          </a:p>
          <a:p>
            <a:pPr marL="0" indent="0">
              <a:buNone/>
            </a:pPr>
            <a:r>
              <a:rPr lang="en-US" altLang="ja-JP" b="1" dirty="0"/>
              <a:t>	To achieve high accuracy model with low annotation cost</a:t>
            </a:r>
            <a:r>
              <a:rPr lang="en-US" altLang="ja-JP" sz="2400" dirty="0"/>
              <a:t> </a:t>
            </a:r>
            <a:br>
              <a:rPr lang="en-US" altLang="ja-JP" dirty="0"/>
            </a:br>
            <a:r>
              <a:rPr lang="en-US" altLang="ja-JP" sz="2800" dirty="0">
                <a:solidFill>
                  <a:schemeClr val="accent1"/>
                </a:solidFill>
              </a:rPr>
              <a:t>			</a:t>
            </a:r>
            <a:endParaRPr lang="en-US" altLang="ja-JP" sz="2800" dirty="0">
              <a:solidFill>
                <a:schemeClr val="accent3"/>
              </a:solidFill>
            </a:endParaRPr>
          </a:p>
        </p:txBody>
      </p:sp>
      <p:sp>
        <p:nvSpPr>
          <p:cNvPr id="4" name="Slide Number Placeholder 3"/>
          <p:cNvSpPr>
            <a:spLocks noGrp="1"/>
          </p:cNvSpPr>
          <p:nvPr>
            <p:ph type="sldNum" sz="quarter" idx="11"/>
          </p:nvPr>
        </p:nvSpPr>
        <p:spPr/>
        <p:txBody>
          <a:bodyPr/>
          <a:lstStyle/>
          <a:p>
            <a:fld id="{4FAB73BC-B049-4115-A692-8D63A059BFB8}" type="slidenum">
              <a:rPr lang="en-US" smtClean="0"/>
              <a:pPr/>
              <a:t>11</a:t>
            </a:fld>
            <a:endParaRPr lang="en-US" dirty="0"/>
          </a:p>
        </p:txBody>
      </p:sp>
      <p:cxnSp>
        <p:nvCxnSpPr>
          <p:cNvPr id="6" name="Straight Connector 5"/>
          <p:cNvCxnSpPr/>
          <p:nvPr/>
        </p:nvCxnSpPr>
        <p:spPr>
          <a:xfrm>
            <a:off x="2220686" y="2507128"/>
            <a:ext cx="42509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7391141" y="2507128"/>
            <a:ext cx="26583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2" name="Group 11"/>
          <p:cNvGrpSpPr/>
          <p:nvPr/>
        </p:nvGrpSpPr>
        <p:grpSpPr>
          <a:xfrm>
            <a:off x="766233" y="4085566"/>
            <a:ext cx="11186883" cy="523220"/>
            <a:chOff x="766233" y="4527365"/>
            <a:chExt cx="11186883" cy="523220"/>
          </a:xfrm>
        </p:grpSpPr>
        <p:sp>
          <p:nvSpPr>
            <p:cNvPr id="9" name="Right Arrow 8"/>
            <p:cNvSpPr/>
            <p:nvPr/>
          </p:nvSpPr>
          <p:spPr>
            <a:xfrm>
              <a:off x="766233" y="4618494"/>
              <a:ext cx="480448" cy="34096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0" name="TextBox 9"/>
            <p:cNvSpPr txBox="1"/>
            <p:nvPr/>
          </p:nvSpPr>
          <p:spPr>
            <a:xfrm>
              <a:off x="1348353" y="4527365"/>
              <a:ext cx="10604763" cy="523220"/>
            </a:xfrm>
            <a:prstGeom prst="rect">
              <a:avLst/>
            </a:prstGeom>
            <a:noFill/>
          </p:spPr>
          <p:txBody>
            <a:bodyPr wrap="none" rtlCol="0">
              <a:spAutoFit/>
            </a:bodyPr>
            <a:lstStyle/>
            <a:p>
              <a:r>
                <a:rPr kumimoji="1" lang="en-US" altLang="ja-JP" sz="2800" dirty="0"/>
                <a:t>Propose a </a:t>
              </a:r>
              <a:r>
                <a:rPr kumimoji="1" lang="en-US" altLang="ja-JP" sz="2800" b="1" dirty="0"/>
                <a:t>Deep Active Learning </a:t>
              </a:r>
              <a:r>
                <a:rPr kumimoji="1" lang="en-US" altLang="ja-JP" sz="2800" dirty="0"/>
                <a:t>system for pathological image analysis</a:t>
              </a:r>
              <a:endParaRPr kumimoji="1" lang="ja-JP" altLang="en-US" sz="2800" dirty="0"/>
            </a:p>
          </p:txBody>
        </p:sp>
      </p:grpSp>
      <p:grpSp>
        <p:nvGrpSpPr>
          <p:cNvPr id="11" name="Group 10"/>
          <p:cNvGrpSpPr/>
          <p:nvPr/>
        </p:nvGrpSpPr>
        <p:grpSpPr>
          <a:xfrm>
            <a:off x="766233" y="4905119"/>
            <a:ext cx="9435634" cy="523220"/>
            <a:chOff x="766233" y="5346918"/>
            <a:chExt cx="9435634" cy="523220"/>
          </a:xfrm>
        </p:grpSpPr>
        <p:sp>
          <p:nvSpPr>
            <p:cNvPr id="16" name="Right Arrow 15"/>
            <p:cNvSpPr/>
            <p:nvPr/>
          </p:nvSpPr>
          <p:spPr>
            <a:xfrm>
              <a:off x="766233" y="5438047"/>
              <a:ext cx="480448" cy="34096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7" name="TextBox 16"/>
            <p:cNvSpPr txBox="1"/>
            <p:nvPr/>
          </p:nvSpPr>
          <p:spPr>
            <a:xfrm>
              <a:off x="1348353" y="5346918"/>
              <a:ext cx="8853514" cy="523220"/>
            </a:xfrm>
            <a:prstGeom prst="rect">
              <a:avLst/>
            </a:prstGeom>
            <a:noFill/>
          </p:spPr>
          <p:txBody>
            <a:bodyPr wrap="none" rtlCol="0">
              <a:spAutoFit/>
            </a:bodyPr>
            <a:lstStyle/>
            <a:p>
              <a:r>
                <a:rPr kumimoji="1" lang="en-US" altLang="ja-JP" sz="2800" dirty="0"/>
                <a:t>Moreover, propose novel method for Deep Active Learning</a:t>
              </a:r>
              <a:endParaRPr kumimoji="1" lang="ja-JP" altLang="en-US" sz="2800" dirty="0"/>
            </a:p>
          </p:txBody>
        </p:sp>
      </p:grpSp>
      <p:sp>
        <p:nvSpPr>
          <p:cNvPr id="15" name="TextBox 14"/>
          <p:cNvSpPr txBox="1"/>
          <p:nvPr/>
        </p:nvSpPr>
        <p:spPr>
          <a:xfrm>
            <a:off x="7749457" y="3098387"/>
            <a:ext cx="2102307" cy="461665"/>
          </a:xfrm>
          <a:prstGeom prst="rect">
            <a:avLst/>
          </a:prstGeom>
          <a:noFill/>
        </p:spPr>
        <p:txBody>
          <a:bodyPr wrap="none" rtlCol="0">
            <a:spAutoFit/>
          </a:bodyPr>
          <a:lstStyle/>
          <a:p>
            <a:r>
              <a:rPr lang="en-US" altLang="ja-JP" sz="2400">
                <a:solidFill>
                  <a:schemeClr val="accent3"/>
                </a:solidFill>
              </a:rPr>
              <a:t>Active Learning</a:t>
            </a:r>
            <a:endParaRPr lang="en-US" altLang="ja-JP" sz="2400" dirty="0">
              <a:solidFill>
                <a:schemeClr val="accent3"/>
              </a:solidFill>
            </a:endParaRPr>
          </a:p>
        </p:txBody>
      </p:sp>
      <p:sp>
        <p:nvSpPr>
          <p:cNvPr id="18" name="Rectangle 17"/>
          <p:cNvSpPr/>
          <p:nvPr/>
        </p:nvSpPr>
        <p:spPr>
          <a:xfrm>
            <a:off x="2651883" y="3098388"/>
            <a:ext cx="3123227" cy="461665"/>
          </a:xfrm>
          <a:prstGeom prst="rect">
            <a:avLst/>
          </a:prstGeom>
        </p:spPr>
        <p:txBody>
          <a:bodyPr wrap="none">
            <a:spAutoFit/>
          </a:bodyPr>
          <a:lstStyle/>
          <a:p>
            <a:r>
              <a:rPr lang="en-US" altLang="ja-JP" sz="2400">
                <a:solidFill>
                  <a:schemeClr val="accent1"/>
                </a:solidFill>
              </a:rPr>
              <a:t>Deep CNN for classifier </a:t>
            </a:r>
            <a:endParaRPr lang="ja-JP" altLang="en-US" sz="2400" dirty="0"/>
          </a:p>
        </p:txBody>
      </p:sp>
      <p:sp>
        <p:nvSpPr>
          <p:cNvPr id="19" name="Down Arrow 18"/>
          <p:cNvSpPr/>
          <p:nvPr/>
        </p:nvSpPr>
        <p:spPr>
          <a:xfrm>
            <a:off x="4000500" y="2668313"/>
            <a:ext cx="345659" cy="418073"/>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dirty="0">
              <a:solidFill>
                <a:schemeClr val="accent2"/>
              </a:solidFill>
            </a:endParaRPr>
          </a:p>
        </p:txBody>
      </p:sp>
      <p:sp>
        <p:nvSpPr>
          <p:cNvPr id="20" name="Down Arrow 19"/>
          <p:cNvSpPr/>
          <p:nvPr/>
        </p:nvSpPr>
        <p:spPr>
          <a:xfrm>
            <a:off x="8530964" y="2661266"/>
            <a:ext cx="345659" cy="418073"/>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solidFill>
                <a:schemeClr val="accent2"/>
              </a:solidFill>
            </a:endParaRPr>
          </a:p>
        </p:txBody>
      </p:sp>
    </p:spTree>
    <p:extLst>
      <p:ext uri="{BB962C8B-B14F-4D97-AF65-F5344CB8AC3E}">
        <p14:creationId xmlns:p14="http://schemas.microsoft.com/office/powerpoint/2010/main" val="1222509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Proposed system</a:t>
            </a:r>
            <a:endParaRPr kumimoji="1" lang="ja-JP" altLang="en-US" dirty="0"/>
          </a:p>
        </p:txBody>
      </p:sp>
      <p:sp>
        <p:nvSpPr>
          <p:cNvPr id="3" name="Slide Number Placeholder 2"/>
          <p:cNvSpPr>
            <a:spLocks noGrp="1"/>
          </p:cNvSpPr>
          <p:nvPr>
            <p:ph type="sldNum" sz="quarter" idx="11"/>
          </p:nvPr>
        </p:nvSpPr>
        <p:spPr/>
        <p:txBody>
          <a:bodyPr/>
          <a:lstStyle/>
          <a:p>
            <a:fld id="{6113E31D-E2AB-40D1-8B51-AFA5AFEF393A}" type="slidenum">
              <a:rPr lang="en-US" smtClean="0"/>
              <a:t>12</a:t>
            </a:fld>
            <a:endParaRPr lang="en-US" dirty="0"/>
          </a:p>
        </p:txBody>
      </p:sp>
      <p:grpSp>
        <p:nvGrpSpPr>
          <p:cNvPr id="174" name="Group 173"/>
          <p:cNvGrpSpPr/>
          <p:nvPr/>
        </p:nvGrpSpPr>
        <p:grpSpPr>
          <a:xfrm>
            <a:off x="611599" y="1431428"/>
            <a:ext cx="10924695" cy="4511630"/>
            <a:chOff x="611599" y="1431428"/>
            <a:chExt cx="10924695" cy="4511630"/>
          </a:xfrm>
        </p:grpSpPr>
        <p:sp>
          <p:nvSpPr>
            <p:cNvPr id="9" name="テキスト ボックス 15"/>
            <p:cNvSpPr txBox="1"/>
            <p:nvPr/>
          </p:nvSpPr>
          <p:spPr>
            <a:xfrm>
              <a:off x="3759215" y="1718417"/>
              <a:ext cx="3470374" cy="830997"/>
            </a:xfrm>
            <a:prstGeom prst="rect">
              <a:avLst/>
            </a:prstGeom>
            <a:noFill/>
          </p:spPr>
          <p:txBody>
            <a:bodyPr wrap="none" rtlCol="0">
              <a:spAutoFit/>
            </a:bodyPr>
            <a:lstStyle/>
            <a:p>
              <a:pPr algn="ctr"/>
              <a:r>
                <a:rPr lang="en-US" altLang="ja-JP" sz="2400" b="1" dirty="0"/>
                <a:t>Find informative samples </a:t>
              </a:r>
            </a:p>
            <a:p>
              <a:pPr algn="ctr"/>
              <a:r>
                <a:rPr lang="en-US" altLang="ja-JP" sz="2400" b="1" dirty="0"/>
                <a:t>(</a:t>
              </a:r>
              <a:r>
                <a:rPr lang="en-US" altLang="ja-JP" sz="2400" b="1" u="sng" dirty="0"/>
                <a:t>Active Learning</a:t>
              </a:r>
              <a:r>
                <a:rPr lang="en-US" altLang="ja-JP" sz="2400" b="1" dirty="0"/>
                <a:t>)</a:t>
              </a:r>
              <a:endParaRPr kumimoji="1" lang="ja-JP" altLang="en-US" sz="2400" b="1" dirty="0"/>
            </a:p>
          </p:txBody>
        </p:sp>
        <p:sp>
          <p:nvSpPr>
            <p:cNvPr id="119" name="右矢印 125"/>
            <p:cNvSpPr/>
            <p:nvPr/>
          </p:nvSpPr>
          <p:spPr>
            <a:xfrm>
              <a:off x="3473521" y="2671301"/>
              <a:ext cx="4157640" cy="4405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b="1"/>
            </a:p>
          </p:txBody>
        </p:sp>
        <p:grpSp>
          <p:nvGrpSpPr>
            <p:cNvPr id="132" name="Group 131"/>
            <p:cNvGrpSpPr/>
            <p:nvPr/>
          </p:nvGrpSpPr>
          <p:grpSpPr>
            <a:xfrm>
              <a:off x="8180332" y="1431428"/>
              <a:ext cx="3355962" cy="2703668"/>
              <a:chOff x="333764" y="1257105"/>
              <a:chExt cx="3754028" cy="3132713"/>
            </a:xfrm>
          </p:grpSpPr>
          <p:grpSp>
            <p:nvGrpSpPr>
              <p:cNvPr id="131" name="Group 130"/>
              <p:cNvGrpSpPr/>
              <p:nvPr/>
            </p:nvGrpSpPr>
            <p:grpSpPr>
              <a:xfrm>
                <a:off x="333764" y="1257105"/>
                <a:ext cx="3754028" cy="3132713"/>
                <a:chOff x="333764" y="1257105"/>
                <a:chExt cx="3754025" cy="3132714"/>
              </a:xfrm>
            </p:grpSpPr>
            <p:pic>
              <p:nvPicPr>
                <p:cNvPr id="4" name="図 4"/>
                <p:cNvPicPr>
                  <a:picLocks noChangeAspect="1"/>
                </p:cNvPicPr>
                <p:nvPr/>
              </p:nvPicPr>
              <p:blipFill>
                <a:blip r:embed="rId3"/>
                <a:stretch>
                  <a:fillRect/>
                </a:stretch>
              </p:blipFill>
              <p:spPr>
                <a:xfrm flipH="1">
                  <a:off x="333764" y="2484224"/>
                  <a:ext cx="1368976" cy="1905595"/>
                </a:xfrm>
                <a:prstGeom prst="rect">
                  <a:avLst/>
                </a:prstGeom>
              </p:spPr>
            </p:pic>
            <p:pic>
              <p:nvPicPr>
                <p:cNvPr id="5" name="図 6"/>
                <p:cNvPicPr>
                  <a:picLocks noChangeAspect="1"/>
                </p:cNvPicPr>
                <p:nvPr/>
              </p:nvPicPr>
              <p:blipFill>
                <a:blip r:embed="rId4"/>
                <a:stretch>
                  <a:fillRect/>
                </a:stretch>
              </p:blipFill>
              <p:spPr>
                <a:xfrm>
                  <a:off x="1702740" y="1668380"/>
                  <a:ext cx="2385049" cy="2125579"/>
                </a:xfrm>
                <a:prstGeom prst="rect">
                  <a:avLst/>
                </a:prstGeom>
              </p:spPr>
            </p:pic>
            <p:pic>
              <p:nvPicPr>
                <p:cNvPr id="8" name="図 14"/>
                <p:cNvPicPr>
                  <a:picLocks noChangeAspect="1"/>
                </p:cNvPicPr>
                <p:nvPr/>
              </p:nvPicPr>
              <p:blipFill>
                <a:blip r:embed="rId5"/>
                <a:stretch>
                  <a:fillRect/>
                </a:stretch>
              </p:blipFill>
              <p:spPr>
                <a:xfrm>
                  <a:off x="2114523" y="2053756"/>
                  <a:ext cx="1527413" cy="1151015"/>
                </a:xfrm>
                <a:prstGeom prst="rect">
                  <a:avLst/>
                </a:prstGeom>
              </p:spPr>
            </p:pic>
            <p:sp>
              <p:nvSpPr>
                <p:cNvPr id="11" name="テキスト ボックス 17"/>
                <p:cNvSpPr txBox="1"/>
                <p:nvPr/>
              </p:nvSpPr>
              <p:spPr>
                <a:xfrm>
                  <a:off x="529627" y="1257105"/>
                  <a:ext cx="3065455" cy="400110"/>
                </a:xfrm>
                <a:prstGeom prst="rect">
                  <a:avLst/>
                </a:prstGeom>
                <a:noFill/>
              </p:spPr>
              <p:txBody>
                <a:bodyPr wrap="none" rtlCol="0">
                  <a:spAutoFit/>
                </a:bodyPr>
                <a:lstStyle/>
                <a:p>
                  <a:pPr algn="ctr"/>
                  <a:r>
                    <a:rPr kumimoji="1" lang="en-US" altLang="ja-JP" sz="2000" b="1" dirty="0"/>
                    <a:t>Annotation by pathologists</a:t>
                  </a:r>
                  <a:endParaRPr kumimoji="1" lang="ja-JP" altLang="en-US" sz="2000" b="1" dirty="0"/>
                </a:p>
              </p:txBody>
            </p:sp>
            <p:sp>
              <p:nvSpPr>
                <p:cNvPr id="120" name="角丸四角形 131"/>
                <p:cNvSpPr/>
                <p:nvPr/>
              </p:nvSpPr>
              <p:spPr>
                <a:xfrm>
                  <a:off x="2162649" y="2165328"/>
                  <a:ext cx="975187" cy="892482"/>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a:p>
              </p:txBody>
            </p:sp>
          </p:grpSp>
          <p:sp>
            <p:nvSpPr>
              <p:cNvPr id="121" name="角丸四角形 132"/>
              <p:cNvSpPr/>
              <p:nvPr/>
            </p:nvSpPr>
            <p:spPr>
              <a:xfrm>
                <a:off x="3230094" y="2124367"/>
                <a:ext cx="364989" cy="598339"/>
              </a:xfrm>
              <a:prstGeom prst="roundRect">
                <a:avLst/>
              </a:prstGeom>
              <a:noFill/>
              <a:ln w="412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a:p>
            </p:txBody>
          </p:sp>
        </p:grpSp>
        <p:sp>
          <p:nvSpPr>
            <p:cNvPr id="125" name="テキスト ボックス 142"/>
            <p:cNvSpPr txBox="1"/>
            <p:nvPr/>
          </p:nvSpPr>
          <p:spPr>
            <a:xfrm>
              <a:off x="682682" y="1512368"/>
              <a:ext cx="2151808" cy="400110"/>
            </a:xfrm>
            <a:prstGeom prst="rect">
              <a:avLst/>
            </a:prstGeom>
            <a:noFill/>
          </p:spPr>
          <p:txBody>
            <a:bodyPr wrap="none" rtlCol="0">
              <a:spAutoFit/>
            </a:bodyPr>
            <a:lstStyle/>
            <a:p>
              <a:pPr algn="ctr"/>
              <a:r>
                <a:rPr kumimoji="1" lang="en-US" altLang="ja-JP" sz="2000" b="1" dirty="0"/>
                <a:t>Unlabeled Dataset</a:t>
              </a:r>
              <a:endParaRPr kumimoji="1" lang="ja-JP" altLang="en-US" sz="2000" b="1" dirty="0"/>
            </a:p>
          </p:txBody>
        </p:sp>
        <p:sp>
          <p:nvSpPr>
            <p:cNvPr id="127" name="曲折矢印 144"/>
            <p:cNvSpPr/>
            <p:nvPr/>
          </p:nvSpPr>
          <p:spPr>
            <a:xfrm rot="10800000">
              <a:off x="7351027" y="4190162"/>
              <a:ext cx="2295248" cy="1056997"/>
            </a:xfrm>
            <a:prstGeom prst="bentArrow">
              <a:avLst>
                <a:gd name="adj1" fmla="val 21282"/>
                <a:gd name="adj2" fmla="val 20569"/>
                <a:gd name="adj3" fmla="val 20569"/>
                <a:gd name="adj4" fmla="val 4375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b="1">
                <a:solidFill>
                  <a:schemeClr val="tx1"/>
                </a:solidFill>
              </a:endParaRPr>
            </a:p>
          </p:txBody>
        </p:sp>
        <p:grpSp>
          <p:nvGrpSpPr>
            <p:cNvPr id="172" name="Group 171"/>
            <p:cNvGrpSpPr/>
            <p:nvPr/>
          </p:nvGrpSpPr>
          <p:grpSpPr>
            <a:xfrm>
              <a:off x="716628" y="2011056"/>
              <a:ext cx="2207722" cy="1454087"/>
              <a:chOff x="626768" y="1998732"/>
              <a:chExt cx="2207722" cy="1454087"/>
            </a:xfrm>
          </p:grpSpPr>
          <p:sp>
            <p:nvSpPr>
              <p:cNvPr id="12" name="Can 11"/>
              <p:cNvSpPr/>
              <p:nvPr/>
            </p:nvSpPr>
            <p:spPr>
              <a:xfrm>
                <a:off x="626768" y="1998732"/>
                <a:ext cx="2207722" cy="145408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grpSp>
            <p:nvGrpSpPr>
              <p:cNvPr id="129" name="Group 128"/>
              <p:cNvGrpSpPr/>
              <p:nvPr/>
            </p:nvGrpSpPr>
            <p:grpSpPr>
              <a:xfrm>
                <a:off x="771500" y="2416820"/>
                <a:ext cx="1069515" cy="916572"/>
                <a:chOff x="10198214" y="5222592"/>
                <a:chExt cx="1069515" cy="916572"/>
              </a:xfrm>
            </p:grpSpPr>
            <p:pic>
              <p:nvPicPr>
                <p:cNvPr id="117" name="図 123"/>
                <p:cNvPicPr>
                  <a:picLocks noChangeAspect="1"/>
                </p:cNvPicPr>
                <p:nvPr/>
              </p:nvPicPr>
              <p:blipFill>
                <a:blip r:embed="rId6"/>
                <a:stretch>
                  <a:fillRect/>
                </a:stretch>
              </p:blipFill>
              <p:spPr>
                <a:xfrm>
                  <a:off x="10198214" y="5222592"/>
                  <a:ext cx="764715" cy="611772"/>
                </a:xfrm>
                <a:prstGeom prst="rect">
                  <a:avLst/>
                </a:prstGeom>
              </p:spPr>
            </p:pic>
            <p:pic>
              <p:nvPicPr>
                <p:cNvPr id="123" name="図 138"/>
                <p:cNvPicPr>
                  <a:picLocks noChangeAspect="1"/>
                </p:cNvPicPr>
                <p:nvPr/>
              </p:nvPicPr>
              <p:blipFill>
                <a:blip r:embed="rId6"/>
                <a:stretch>
                  <a:fillRect/>
                </a:stretch>
              </p:blipFill>
              <p:spPr>
                <a:xfrm>
                  <a:off x="10350614" y="5374992"/>
                  <a:ext cx="764715" cy="611772"/>
                </a:xfrm>
                <a:prstGeom prst="rect">
                  <a:avLst/>
                </a:prstGeom>
              </p:spPr>
            </p:pic>
            <p:pic>
              <p:nvPicPr>
                <p:cNvPr id="124" name="図 139"/>
                <p:cNvPicPr>
                  <a:picLocks noChangeAspect="1"/>
                </p:cNvPicPr>
                <p:nvPr/>
              </p:nvPicPr>
              <p:blipFill>
                <a:blip r:embed="rId6"/>
                <a:stretch>
                  <a:fillRect/>
                </a:stretch>
              </p:blipFill>
              <p:spPr>
                <a:xfrm rot="10800000">
                  <a:off x="10503014" y="5527392"/>
                  <a:ext cx="764715" cy="611772"/>
                </a:xfrm>
                <a:prstGeom prst="rect">
                  <a:avLst/>
                </a:prstGeom>
              </p:spPr>
            </p:pic>
          </p:grpSp>
          <p:pic>
            <p:nvPicPr>
              <p:cNvPr id="138" name="図 12"/>
              <p:cNvPicPr>
                <a:picLocks noChangeAspect="1"/>
              </p:cNvPicPr>
              <p:nvPr/>
            </p:nvPicPr>
            <p:blipFill>
              <a:blip r:embed="rId7"/>
              <a:stretch>
                <a:fillRect/>
              </a:stretch>
            </p:blipFill>
            <p:spPr>
              <a:xfrm>
                <a:off x="1696786" y="2437454"/>
                <a:ext cx="735031" cy="612168"/>
              </a:xfrm>
              <a:prstGeom prst="rect">
                <a:avLst/>
              </a:prstGeom>
            </p:spPr>
          </p:pic>
          <p:pic>
            <p:nvPicPr>
              <p:cNvPr id="139" name="図 12"/>
              <p:cNvPicPr>
                <a:picLocks noChangeAspect="1"/>
              </p:cNvPicPr>
              <p:nvPr/>
            </p:nvPicPr>
            <p:blipFill>
              <a:blip r:embed="rId7"/>
              <a:stretch>
                <a:fillRect/>
              </a:stretch>
            </p:blipFill>
            <p:spPr>
              <a:xfrm>
                <a:off x="1849186" y="2589854"/>
                <a:ext cx="735031" cy="612168"/>
              </a:xfrm>
              <a:prstGeom prst="rect">
                <a:avLst/>
              </a:prstGeom>
            </p:spPr>
          </p:pic>
          <p:pic>
            <p:nvPicPr>
              <p:cNvPr id="140" name="図 12"/>
              <p:cNvPicPr>
                <a:picLocks noChangeAspect="1"/>
              </p:cNvPicPr>
              <p:nvPr/>
            </p:nvPicPr>
            <p:blipFill>
              <a:blip r:embed="rId7"/>
              <a:stretch>
                <a:fillRect/>
              </a:stretch>
            </p:blipFill>
            <p:spPr>
              <a:xfrm>
                <a:off x="2001586" y="2742254"/>
                <a:ext cx="735031" cy="612168"/>
              </a:xfrm>
              <a:prstGeom prst="rect">
                <a:avLst/>
              </a:prstGeom>
            </p:spPr>
          </p:pic>
        </p:grpSp>
        <p:sp>
          <p:nvSpPr>
            <p:cNvPr id="145" name="テキスト ボックス 16"/>
            <p:cNvSpPr txBox="1"/>
            <p:nvPr/>
          </p:nvSpPr>
          <p:spPr>
            <a:xfrm>
              <a:off x="7728746" y="5481393"/>
              <a:ext cx="2354427" cy="461665"/>
            </a:xfrm>
            <a:prstGeom prst="rect">
              <a:avLst/>
            </a:prstGeom>
            <a:noFill/>
          </p:spPr>
          <p:txBody>
            <a:bodyPr wrap="none" rtlCol="0">
              <a:spAutoFit/>
            </a:bodyPr>
            <a:lstStyle/>
            <a:p>
              <a:r>
                <a:rPr kumimoji="1" lang="en-US" altLang="ja-JP" sz="2400" b="1" dirty="0"/>
                <a:t>Add labeled data</a:t>
              </a:r>
              <a:endParaRPr kumimoji="1" lang="ja-JP" altLang="en-US" sz="2400" b="1" dirty="0"/>
            </a:p>
          </p:txBody>
        </p:sp>
        <p:grpSp>
          <p:nvGrpSpPr>
            <p:cNvPr id="166" name="Group 165"/>
            <p:cNvGrpSpPr/>
            <p:nvPr/>
          </p:nvGrpSpPr>
          <p:grpSpPr>
            <a:xfrm>
              <a:off x="4773070" y="3898206"/>
              <a:ext cx="2207722" cy="1977978"/>
              <a:chOff x="4617792" y="3736279"/>
              <a:chExt cx="2207722" cy="1977978"/>
            </a:xfrm>
          </p:grpSpPr>
          <p:sp>
            <p:nvSpPr>
              <p:cNvPr id="147" name="Can 146"/>
              <p:cNvSpPr/>
              <p:nvPr/>
            </p:nvSpPr>
            <p:spPr>
              <a:xfrm>
                <a:off x="4617792" y="4218549"/>
                <a:ext cx="2207722" cy="1454087"/>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dirty="0">
                  <a:solidFill>
                    <a:schemeClr val="tx1"/>
                  </a:solidFill>
                </a:endParaRPr>
              </a:p>
            </p:txBody>
          </p:sp>
          <p:sp>
            <p:nvSpPr>
              <p:cNvPr id="10" name="テキスト ボックス 16"/>
              <p:cNvSpPr txBox="1"/>
              <p:nvPr/>
            </p:nvSpPr>
            <p:spPr>
              <a:xfrm>
                <a:off x="4812113" y="3736279"/>
                <a:ext cx="1893724" cy="400110"/>
              </a:xfrm>
              <a:prstGeom prst="rect">
                <a:avLst/>
              </a:prstGeom>
              <a:noFill/>
            </p:spPr>
            <p:txBody>
              <a:bodyPr wrap="none" rtlCol="0">
                <a:spAutoFit/>
              </a:bodyPr>
              <a:lstStyle/>
              <a:p>
                <a:r>
                  <a:rPr kumimoji="1" lang="en-US" altLang="ja-JP" sz="2000" b="1" dirty="0"/>
                  <a:t>Labeled Dataset</a:t>
                </a:r>
                <a:endParaRPr kumimoji="1" lang="ja-JP" altLang="en-US" sz="2000" b="1" dirty="0"/>
              </a:p>
            </p:txBody>
          </p:sp>
          <p:grpSp>
            <p:nvGrpSpPr>
              <p:cNvPr id="149" name="Group 148"/>
              <p:cNvGrpSpPr/>
              <p:nvPr/>
            </p:nvGrpSpPr>
            <p:grpSpPr>
              <a:xfrm>
                <a:off x="4755894" y="4665986"/>
                <a:ext cx="848309" cy="951857"/>
                <a:chOff x="8006623" y="4676955"/>
                <a:chExt cx="848309" cy="897075"/>
              </a:xfrm>
            </p:grpSpPr>
            <p:pic>
              <p:nvPicPr>
                <p:cNvPr id="144" name="図 139"/>
                <p:cNvPicPr>
                  <a:picLocks noChangeAspect="1"/>
                </p:cNvPicPr>
                <p:nvPr/>
              </p:nvPicPr>
              <p:blipFill>
                <a:blip r:embed="rId6"/>
                <a:stretch>
                  <a:fillRect/>
                </a:stretch>
              </p:blipFill>
              <p:spPr>
                <a:xfrm rot="10800000">
                  <a:off x="8039167" y="4676955"/>
                  <a:ext cx="764715" cy="611772"/>
                </a:xfrm>
                <a:prstGeom prst="rect">
                  <a:avLst/>
                </a:prstGeom>
              </p:spPr>
            </p:pic>
            <p:sp>
              <p:nvSpPr>
                <p:cNvPr id="146" name="TextBox 145"/>
                <p:cNvSpPr txBox="1"/>
                <p:nvPr/>
              </p:nvSpPr>
              <p:spPr>
                <a:xfrm>
                  <a:off x="8006623" y="5196947"/>
                  <a:ext cx="848309" cy="377083"/>
                </a:xfrm>
                <a:prstGeom prst="rect">
                  <a:avLst/>
                </a:prstGeom>
                <a:noFill/>
              </p:spPr>
              <p:txBody>
                <a:bodyPr wrap="none" rtlCol="0">
                  <a:spAutoFit/>
                </a:bodyPr>
                <a:lstStyle/>
                <a:p>
                  <a:r>
                    <a:rPr kumimoji="1" lang="en-US" altLang="ja-JP" sz="2000" dirty="0"/>
                    <a:t>tumor</a:t>
                  </a:r>
                  <a:endParaRPr kumimoji="1" lang="ja-JP" altLang="en-US" sz="2000" dirty="0"/>
                </a:p>
              </p:txBody>
            </p:sp>
          </p:grpSp>
          <p:grpSp>
            <p:nvGrpSpPr>
              <p:cNvPr id="158" name="Group 157"/>
              <p:cNvGrpSpPr/>
              <p:nvPr/>
            </p:nvGrpSpPr>
            <p:grpSpPr>
              <a:xfrm>
                <a:off x="5761736" y="4712841"/>
                <a:ext cx="912429" cy="1001416"/>
                <a:chOff x="9522231" y="5924946"/>
                <a:chExt cx="912429" cy="1001416"/>
              </a:xfrm>
            </p:grpSpPr>
            <p:pic>
              <p:nvPicPr>
                <p:cNvPr id="156" name="Picture 155"/>
                <p:cNvPicPr>
                  <a:picLocks noChangeAspect="1"/>
                </p:cNvPicPr>
                <p:nvPr/>
              </p:nvPicPr>
              <p:blipFill>
                <a:blip r:embed="rId8"/>
                <a:stretch>
                  <a:fillRect/>
                </a:stretch>
              </p:blipFill>
              <p:spPr>
                <a:xfrm>
                  <a:off x="9588726" y="5924946"/>
                  <a:ext cx="765871" cy="679189"/>
                </a:xfrm>
                <a:prstGeom prst="rect">
                  <a:avLst/>
                </a:prstGeom>
              </p:spPr>
            </p:pic>
            <p:sp>
              <p:nvSpPr>
                <p:cNvPr id="157" name="TextBox 156"/>
                <p:cNvSpPr txBox="1"/>
                <p:nvPr/>
              </p:nvSpPr>
              <p:spPr>
                <a:xfrm>
                  <a:off x="9522231" y="6526252"/>
                  <a:ext cx="912429" cy="400110"/>
                </a:xfrm>
                <a:prstGeom prst="rect">
                  <a:avLst/>
                </a:prstGeom>
                <a:noFill/>
              </p:spPr>
              <p:txBody>
                <a:bodyPr wrap="none" rtlCol="0">
                  <a:spAutoFit/>
                </a:bodyPr>
                <a:lstStyle/>
                <a:p>
                  <a:r>
                    <a:rPr kumimoji="1" lang="en-US" altLang="ja-JP" sz="2000" dirty="0"/>
                    <a:t>benign</a:t>
                  </a:r>
                  <a:endParaRPr kumimoji="1" lang="ja-JP" altLang="en-US" sz="2000" dirty="0"/>
                </a:p>
              </p:txBody>
            </p:sp>
          </p:grpSp>
        </p:grpSp>
        <p:grpSp>
          <p:nvGrpSpPr>
            <p:cNvPr id="173" name="Group 172"/>
            <p:cNvGrpSpPr/>
            <p:nvPr/>
          </p:nvGrpSpPr>
          <p:grpSpPr>
            <a:xfrm>
              <a:off x="10046065" y="4440542"/>
              <a:ext cx="848309" cy="952927"/>
              <a:chOff x="10170596" y="4997193"/>
              <a:chExt cx="848309" cy="952927"/>
            </a:xfrm>
          </p:grpSpPr>
          <p:pic>
            <p:nvPicPr>
              <p:cNvPr id="162" name="Picture 161"/>
              <p:cNvPicPr>
                <a:picLocks noChangeAspect="1"/>
              </p:cNvPicPr>
              <p:nvPr/>
            </p:nvPicPr>
            <p:blipFill>
              <a:blip r:embed="rId9"/>
              <a:stretch>
                <a:fillRect/>
              </a:stretch>
            </p:blipFill>
            <p:spPr>
              <a:xfrm>
                <a:off x="10207704" y="4997193"/>
                <a:ext cx="748337" cy="639488"/>
              </a:xfrm>
              <a:prstGeom prst="rect">
                <a:avLst/>
              </a:prstGeom>
            </p:spPr>
          </p:pic>
          <p:sp>
            <p:nvSpPr>
              <p:cNvPr id="163" name="TextBox 162"/>
              <p:cNvSpPr txBox="1"/>
              <p:nvPr/>
            </p:nvSpPr>
            <p:spPr>
              <a:xfrm>
                <a:off x="10170596" y="5550010"/>
                <a:ext cx="848309" cy="400110"/>
              </a:xfrm>
              <a:prstGeom prst="rect">
                <a:avLst/>
              </a:prstGeom>
              <a:noFill/>
            </p:spPr>
            <p:txBody>
              <a:bodyPr wrap="none" rtlCol="0">
                <a:spAutoFit/>
              </a:bodyPr>
              <a:lstStyle/>
              <a:p>
                <a:r>
                  <a:rPr kumimoji="1" lang="en-US" altLang="ja-JP" sz="2000" dirty="0"/>
                  <a:t>tumor</a:t>
                </a:r>
                <a:endParaRPr kumimoji="1" lang="ja-JP" altLang="en-US" sz="2000" dirty="0"/>
              </a:p>
            </p:txBody>
          </p:sp>
        </p:grpSp>
        <p:grpSp>
          <p:nvGrpSpPr>
            <p:cNvPr id="169" name="Group 168"/>
            <p:cNvGrpSpPr/>
            <p:nvPr/>
          </p:nvGrpSpPr>
          <p:grpSpPr>
            <a:xfrm>
              <a:off x="611599" y="4135096"/>
              <a:ext cx="2713922" cy="1807962"/>
              <a:chOff x="1233899" y="4382012"/>
              <a:chExt cx="2713922" cy="1807962"/>
            </a:xfrm>
          </p:grpSpPr>
          <p:sp>
            <p:nvSpPr>
              <p:cNvPr id="116" name="テキスト ボックス 122"/>
              <p:cNvSpPr txBox="1"/>
              <p:nvPr/>
            </p:nvSpPr>
            <p:spPr>
              <a:xfrm>
                <a:off x="1505362" y="5728309"/>
                <a:ext cx="2426113" cy="461665"/>
              </a:xfrm>
              <a:prstGeom prst="rect">
                <a:avLst/>
              </a:prstGeom>
              <a:noFill/>
            </p:spPr>
            <p:txBody>
              <a:bodyPr wrap="none" rtlCol="0">
                <a:spAutoFit/>
              </a:bodyPr>
              <a:lstStyle/>
              <a:p>
                <a:pPr algn="ctr"/>
                <a:r>
                  <a:rPr kumimoji="1" lang="en-US" altLang="ja-JP" sz="2400" b="1" dirty="0"/>
                  <a:t>Re-train Classifier</a:t>
                </a:r>
                <a:endParaRPr kumimoji="1" lang="ja-JP" altLang="en-US" sz="2400" b="1" dirty="0"/>
              </a:p>
            </p:txBody>
          </p:sp>
          <p:grpSp>
            <p:nvGrpSpPr>
              <p:cNvPr id="165" name="Group 164"/>
              <p:cNvGrpSpPr/>
              <p:nvPr/>
            </p:nvGrpSpPr>
            <p:grpSpPr>
              <a:xfrm>
                <a:off x="1233899" y="4382012"/>
                <a:ext cx="2713922" cy="1324829"/>
                <a:chOff x="570009" y="4604918"/>
                <a:chExt cx="2713922" cy="1324829"/>
              </a:xfrm>
            </p:grpSpPr>
            <p:grpSp>
              <p:nvGrpSpPr>
                <p:cNvPr id="13" name="図形グループ 18"/>
                <p:cNvGrpSpPr/>
                <p:nvPr/>
              </p:nvGrpSpPr>
              <p:grpSpPr>
                <a:xfrm>
                  <a:off x="570009" y="4604918"/>
                  <a:ext cx="640912" cy="1324829"/>
                  <a:chOff x="1300031" y="946817"/>
                  <a:chExt cx="1058619" cy="2188272"/>
                </a:xfrm>
              </p:grpSpPr>
              <p:grpSp>
                <p:nvGrpSpPr>
                  <p:cNvPr id="86" name="図形グループ 19"/>
                  <p:cNvGrpSpPr/>
                  <p:nvPr/>
                </p:nvGrpSpPr>
                <p:grpSpPr>
                  <a:xfrm>
                    <a:off x="2015392" y="946817"/>
                    <a:ext cx="343258" cy="1819269"/>
                    <a:chOff x="2015392" y="1315820"/>
                    <a:chExt cx="343258" cy="1819269"/>
                  </a:xfrm>
                </p:grpSpPr>
                <p:sp>
                  <p:nvSpPr>
                    <p:cNvPr id="111" name="円/楕円 44"/>
                    <p:cNvSpPr/>
                    <p:nvPr/>
                  </p:nvSpPr>
                  <p:spPr>
                    <a:xfrm>
                      <a:off x="2015392" y="13158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12" name="円/楕円 45"/>
                    <p:cNvSpPr/>
                    <p:nvPr/>
                  </p:nvSpPr>
                  <p:spPr>
                    <a:xfrm>
                      <a:off x="2015392" y="16848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13" name="円/楕円 46"/>
                    <p:cNvSpPr/>
                    <p:nvPr/>
                  </p:nvSpPr>
                  <p:spPr>
                    <a:xfrm>
                      <a:off x="2015392" y="20538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14" name="円/楕円 47"/>
                    <p:cNvSpPr/>
                    <p:nvPr/>
                  </p:nvSpPr>
                  <p:spPr>
                    <a:xfrm>
                      <a:off x="2015392" y="24228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15" name="円/楕円 48"/>
                    <p:cNvSpPr/>
                    <p:nvPr/>
                  </p:nvSpPr>
                  <p:spPr>
                    <a:xfrm>
                      <a:off x="2015392" y="27918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87" name="図形グループ 20"/>
                  <p:cNvGrpSpPr/>
                  <p:nvPr/>
                </p:nvGrpSpPr>
                <p:grpSpPr>
                  <a:xfrm>
                    <a:off x="1836551" y="1039068"/>
                    <a:ext cx="343258" cy="1819269"/>
                    <a:chOff x="2015392" y="1315820"/>
                    <a:chExt cx="343258" cy="1819269"/>
                  </a:xfrm>
                </p:grpSpPr>
                <p:sp>
                  <p:nvSpPr>
                    <p:cNvPr id="106" name="円/楕円 39"/>
                    <p:cNvSpPr/>
                    <p:nvPr/>
                  </p:nvSpPr>
                  <p:spPr>
                    <a:xfrm>
                      <a:off x="2015392" y="13158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7" name="円/楕円 40"/>
                    <p:cNvSpPr/>
                    <p:nvPr/>
                  </p:nvSpPr>
                  <p:spPr>
                    <a:xfrm>
                      <a:off x="2015392" y="16848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8" name="円/楕円 41"/>
                    <p:cNvSpPr/>
                    <p:nvPr/>
                  </p:nvSpPr>
                  <p:spPr>
                    <a:xfrm>
                      <a:off x="2015392" y="20538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9" name="円/楕円 42"/>
                    <p:cNvSpPr/>
                    <p:nvPr/>
                  </p:nvSpPr>
                  <p:spPr>
                    <a:xfrm>
                      <a:off x="2015392" y="24228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10" name="円/楕円 43"/>
                    <p:cNvSpPr/>
                    <p:nvPr/>
                  </p:nvSpPr>
                  <p:spPr>
                    <a:xfrm>
                      <a:off x="2015392" y="27918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88" name="図形グループ 21"/>
                  <p:cNvGrpSpPr/>
                  <p:nvPr/>
                </p:nvGrpSpPr>
                <p:grpSpPr>
                  <a:xfrm>
                    <a:off x="1657711" y="1131319"/>
                    <a:ext cx="343258" cy="1819269"/>
                    <a:chOff x="2015392" y="1315820"/>
                    <a:chExt cx="343258" cy="1819269"/>
                  </a:xfrm>
                </p:grpSpPr>
                <p:sp>
                  <p:nvSpPr>
                    <p:cNvPr id="101" name="円/楕円 34"/>
                    <p:cNvSpPr/>
                    <p:nvPr/>
                  </p:nvSpPr>
                  <p:spPr>
                    <a:xfrm>
                      <a:off x="2015392" y="13158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2" name="円/楕円 35"/>
                    <p:cNvSpPr/>
                    <p:nvPr/>
                  </p:nvSpPr>
                  <p:spPr>
                    <a:xfrm>
                      <a:off x="2015392" y="16848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3" name="円/楕円 36"/>
                    <p:cNvSpPr/>
                    <p:nvPr/>
                  </p:nvSpPr>
                  <p:spPr>
                    <a:xfrm>
                      <a:off x="2015392" y="20538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4" name="円/楕円 37"/>
                    <p:cNvSpPr/>
                    <p:nvPr/>
                  </p:nvSpPr>
                  <p:spPr>
                    <a:xfrm>
                      <a:off x="2015392" y="24228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5" name="円/楕円 38"/>
                    <p:cNvSpPr/>
                    <p:nvPr/>
                  </p:nvSpPr>
                  <p:spPr>
                    <a:xfrm>
                      <a:off x="2015392" y="27918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89" name="図形グループ 22"/>
                  <p:cNvGrpSpPr/>
                  <p:nvPr/>
                </p:nvGrpSpPr>
                <p:grpSpPr>
                  <a:xfrm>
                    <a:off x="1478871" y="1223570"/>
                    <a:ext cx="343258" cy="1819269"/>
                    <a:chOff x="2015392" y="1315820"/>
                    <a:chExt cx="343258" cy="1819269"/>
                  </a:xfrm>
                </p:grpSpPr>
                <p:sp>
                  <p:nvSpPr>
                    <p:cNvPr id="96" name="円/楕円 29"/>
                    <p:cNvSpPr/>
                    <p:nvPr/>
                  </p:nvSpPr>
                  <p:spPr>
                    <a:xfrm>
                      <a:off x="2015392" y="13158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7" name="円/楕円 30"/>
                    <p:cNvSpPr/>
                    <p:nvPr/>
                  </p:nvSpPr>
                  <p:spPr>
                    <a:xfrm>
                      <a:off x="2015392" y="16848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8" name="円/楕円 31"/>
                    <p:cNvSpPr/>
                    <p:nvPr/>
                  </p:nvSpPr>
                  <p:spPr>
                    <a:xfrm>
                      <a:off x="2015392" y="20538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9" name="円/楕円 32"/>
                    <p:cNvSpPr/>
                    <p:nvPr/>
                  </p:nvSpPr>
                  <p:spPr>
                    <a:xfrm>
                      <a:off x="2015392" y="24228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100" name="円/楕円 33"/>
                    <p:cNvSpPr/>
                    <p:nvPr/>
                  </p:nvSpPr>
                  <p:spPr>
                    <a:xfrm>
                      <a:off x="2015392" y="27918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90" name="図形グループ 23"/>
                  <p:cNvGrpSpPr/>
                  <p:nvPr/>
                </p:nvGrpSpPr>
                <p:grpSpPr>
                  <a:xfrm>
                    <a:off x="1300031" y="1315820"/>
                    <a:ext cx="343258" cy="1819269"/>
                    <a:chOff x="2015392" y="1315820"/>
                    <a:chExt cx="343258" cy="1819269"/>
                  </a:xfrm>
                </p:grpSpPr>
                <p:sp>
                  <p:nvSpPr>
                    <p:cNvPr id="91" name="円/楕円 24"/>
                    <p:cNvSpPr/>
                    <p:nvPr/>
                  </p:nvSpPr>
                  <p:spPr>
                    <a:xfrm>
                      <a:off x="2015392" y="13158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2" name="円/楕円 25"/>
                    <p:cNvSpPr/>
                    <p:nvPr/>
                  </p:nvSpPr>
                  <p:spPr>
                    <a:xfrm>
                      <a:off x="2015392" y="16848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3" name="円/楕円 26"/>
                    <p:cNvSpPr/>
                    <p:nvPr/>
                  </p:nvSpPr>
                  <p:spPr>
                    <a:xfrm>
                      <a:off x="2015392" y="20538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4" name="円/楕円 27"/>
                    <p:cNvSpPr/>
                    <p:nvPr/>
                  </p:nvSpPr>
                  <p:spPr>
                    <a:xfrm>
                      <a:off x="2015392" y="24228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95" name="円/楕円 28"/>
                    <p:cNvSpPr/>
                    <p:nvPr/>
                  </p:nvSpPr>
                  <p:spPr>
                    <a:xfrm>
                      <a:off x="2015392" y="27918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grpSp>
              <p:nvGrpSpPr>
                <p:cNvPr id="14" name="図形グループ 49"/>
                <p:cNvGrpSpPr/>
                <p:nvPr/>
              </p:nvGrpSpPr>
              <p:grpSpPr>
                <a:xfrm>
                  <a:off x="2205872" y="4654801"/>
                  <a:ext cx="207816" cy="1104194"/>
                  <a:chOff x="4847500" y="647336"/>
                  <a:chExt cx="343258" cy="1823840"/>
                </a:xfrm>
              </p:grpSpPr>
              <p:sp>
                <p:nvSpPr>
                  <p:cNvPr id="81" name="円/楕円 50"/>
                  <p:cNvSpPr/>
                  <p:nvPr/>
                </p:nvSpPr>
                <p:spPr>
                  <a:xfrm>
                    <a:off x="4847500" y="64733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82" name="円/楕円 51"/>
                  <p:cNvSpPr/>
                  <p:nvPr/>
                </p:nvSpPr>
                <p:spPr>
                  <a:xfrm>
                    <a:off x="4847500" y="101633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83" name="円/楕円 52"/>
                  <p:cNvSpPr/>
                  <p:nvPr/>
                </p:nvSpPr>
                <p:spPr>
                  <a:xfrm>
                    <a:off x="4847500" y="1385342"/>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84" name="円/楕円 53"/>
                  <p:cNvSpPr/>
                  <p:nvPr/>
                </p:nvSpPr>
                <p:spPr>
                  <a:xfrm>
                    <a:off x="4847500" y="1754345"/>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85" name="円/楕円 54"/>
                  <p:cNvSpPr/>
                  <p:nvPr/>
                </p:nvSpPr>
                <p:spPr>
                  <a:xfrm>
                    <a:off x="4847500" y="2127918"/>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15" name="図形グループ 55"/>
                <p:cNvGrpSpPr/>
                <p:nvPr/>
              </p:nvGrpSpPr>
              <p:grpSpPr>
                <a:xfrm>
                  <a:off x="2640993" y="4882705"/>
                  <a:ext cx="207816" cy="657388"/>
                  <a:chOff x="5606259" y="1023773"/>
                  <a:chExt cx="343258" cy="1085834"/>
                </a:xfrm>
              </p:grpSpPr>
              <p:sp>
                <p:nvSpPr>
                  <p:cNvPr id="78" name="円/楕円 56"/>
                  <p:cNvSpPr/>
                  <p:nvPr/>
                </p:nvSpPr>
                <p:spPr>
                  <a:xfrm>
                    <a:off x="5606259" y="102377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9" name="円/楕円 57"/>
                  <p:cNvSpPr/>
                  <p:nvPr/>
                </p:nvSpPr>
                <p:spPr>
                  <a:xfrm>
                    <a:off x="5606259" y="139277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80" name="円/楕円 58"/>
                  <p:cNvSpPr/>
                  <p:nvPr/>
                </p:nvSpPr>
                <p:spPr>
                  <a:xfrm>
                    <a:off x="5606259" y="176634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grpSp>
              <p:nvGrpSpPr>
                <p:cNvPr id="16" name="図形グループ 59"/>
                <p:cNvGrpSpPr/>
                <p:nvPr/>
              </p:nvGrpSpPr>
              <p:grpSpPr>
                <a:xfrm>
                  <a:off x="3076115" y="4878204"/>
                  <a:ext cx="207816" cy="657388"/>
                  <a:chOff x="6284914" y="1016339"/>
                  <a:chExt cx="343258" cy="1085834"/>
                </a:xfrm>
              </p:grpSpPr>
              <p:sp>
                <p:nvSpPr>
                  <p:cNvPr id="75" name="円/楕円 60"/>
                  <p:cNvSpPr/>
                  <p:nvPr/>
                </p:nvSpPr>
                <p:spPr>
                  <a:xfrm>
                    <a:off x="6284914" y="101633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6" name="円/楕円 61"/>
                  <p:cNvSpPr/>
                  <p:nvPr/>
                </p:nvSpPr>
                <p:spPr>
                  <a:xfrm>
                    <a:off x="6284914" y="1385342"/>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7" name="円/楕円 62"/>
                  <p:cNvSpPr/>
                  <p:nvPr/>
                </p:nvSpPr>
                <p:spPr>
                  <a:xfrm>
                    <a:off x="6284914" y="1758915"/>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cxnSp>
              <p:nvCxnSpPr>
                <p:cNvPr id="17" name="直線コネクタ 63"/>
                <p:cNvCxnSpPr>
                  <a:stCxn id="45" idx="6"/>
                </p:cNvCxnSpPr>
                <p:nvPr/>
              </p:nvCxnSpPr>
              <p:spPr>
                <a:xfrm>
                  <a:off x="886099" y="5099781"/>
                  <a:ext cx="664644" cy="96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64"/>
                <p:cNvCxnSpPr>
                  <a:stCxn id="46" idx="6"/>
                </p:cNvCxnSpPr>
                <p:nvPr/>
              </p:nvCxnSpPr>
              <p:spPr>
                <a:xfrm flipV="1">
                  <a:off x="886099" y="5196593"/>
                  <a:ext cx="664644" cy="126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65"/>
                <p:cNvCxnSpPr>
                  <a:stCxn id="47" idx="6"/>
                </p:cNvCxnSpPr>
                <p:nvPr/>
              </p:nvCxnSpPr>
              <p:spPr>
                <a:xfrm flipV="1">
                  <a:off x="886099" y="5219276"/>
                  <a:ext cx="664644" cy="327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66"/>
                <p:cNvCxnSpPr>
                  <a:stCxn id="39" idx="6"/>
                </p:cNvCxnSpPr>
                <p:nvPr/>
              </p:nvCxnSpPr>
              <p:spPr>
                <a:xfrm>
                  <a:off x="994373" y="5043930"/>
                  <a:ext cx="556371" cy="168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67"/>
                <p:cNvCxnSpPr>
                  <a:stCxn id="40" idx="6"/>
                </p:cNvCxnSpPr>
                <p:nvPr/>
              </p:nvCxnSpPr>
              <p:spPr>
                <a:xfrm flipV="1">
                  <a:off x="994373" y="5212180"/>
                  <a:ext cx="556371" cy="55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68"/>
                <p:cNvCxnSpPr>
                  <a:stCxn id="41" idx="6"/>
                </p:cNvCxnSpPr>
                <p:nvPr/>
              </p:nvCxnSpPr>
              <p:spPr>
                <a:xfrm flipV="1">
                  <a:off x="994373" y="5212180"/>
                  <a:ext cx="556371" cy="278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69"/>
                <p:cNvCxnSpPr>
                  <a:stCxn id="33" idx="6"/>
                </p:cNvCxnSpPr>
                <p:nvPr/>
              </p:nvCxnSpPr>
              <p:spPr>
                <a:xfrm>
                  <a:off x="1102646" y="4988080"/>
                  <a:ext cx="448097" cy="231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70"/>
                <p:cNvCxnSpPr>
                  <a:stCxn id="34" idx="6"/>
                </p:cNvCxnSpPr>
                <p:nvPr/>
              </p:nvCxnSpPr>
              <p:spPr>
                <a:xfrm flipV="1">
                  <a:off x="1102646" y="5203689"/>
                  <a:ext cx="448097" cy="7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71"/>
                <p:cNvCxnSpPr>
                  <a:stCxn id="35" idx="6"/>
                </p:cNvCxnSpPr>
                <p:nvPr/>
              </p:nvCxnSpPr>
              <p:spPr>
                <a:xfrm flipV="1">
                  <a:off x="1102646" y="5203689"/>
                  <a:ext cx="448097" cy="231196"/>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図形グループ 72"/>
                <p:cNvGrpSpPr/>
                <p:nvPr/>
              </p:nvGrpSpPr>
              <p:grpSpPr>
                <a:xfrm>
                  <a:off x="1442469" y="4709523"/>
                  <a:ext cx="532637" cy="1045576"/>
                  <a:chOff x="3406424" y="612220"/>
                  <a:chExt cx="879778" cy="1727019"/>
                </a:xfrm>
              </p:grpSpPr>
              <p:sp>
                <p:nvSpPr>
                  <p:cNvPr id="59" name="円/楕円 73"/>
                  <p:cNvSpPr/>
                  <p:nvPr/>
                </p:nvSpPr>
                <p:spPr>
                  <a:xfrm>
                    <a:off x="3942944" y="61222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0" name="円/楕円 74"/>
                  <p:cNvSpPr/>
                  <p:nvPr/>
                </p:nvSpPr>
                <p:spPr>
                  <a:xfrm>
                    <a:off x="3942944" y="981223"/>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1" name="円/楕円 75"/>
                  <p:cNvSpPr/>
                  <p:nvPr/>
                </p:nvSpPr>
                <p:spPr>
                  <a:xfrm>
                    <a:off x="3942944" y="1350226"/>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2" name="円/楕円 76"/>
                  <p:cNvSpPr/>
                  <p:nvPr/>
                </p:nvSpPr>
                <p:spPr>
                  <a:xfrm>
                    <a:off x="3942944" y="1719229"/>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3" name="円/楕円 77"/>
                  <p:cNvSpPr/>
                  <p:nvPr/>
                </p:nvSpPr>
                <p:spPr>
                  <a:xfrm>
                    <a:off x="3764104" y="70447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4" name="円/楕円 78"/>
                  <p:cNvSpPr/>
                  <p:nvPr/>
                </p:nvSpPr>
                <p:spPr>
                  <a:xfrm>
                    <a:off x="3764104" y="1073474"/>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5" name="円/楕円 79"/>
                  <p:cNvSpPr/>
                  <p:nvPr/>
                </p:nvSpPr>
                <p:spPr>
                  <a:xfrm>
                    <a:off x="3764104" y="1442477"/>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6" name="円/楕円 80"/>
                  <p:cNvSpPr/>
                  <p:nvPr/>
                </p:nvSpPr>
                <p:spPr>
                  <a:xfrm>
                    <a:off x="3764104" y="1811480"/>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7" name="円/楕円 81"/>
                  <p:cNvSpPr/>
                  <p:nvPr/>
                </p:nvSpPr>
                <p:spPr>
                  <a:xfrm>
                    <a:off x="3585264" y="796722"/>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8" name="円/楕円 82"/>
                  <p:cNvSpPr/>
                  <p:nvPr/>
                </p:nvSpPr>
                <p:spPr>
                  <a:xfrm>
                    <a:off x="3585264" y="1165725"/>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69" name="円/楕円 83"/>
                  <p:cNvSpPr/>
                  <p:nvPr/>
                </p:nvSpPr>
                <p:spPr>
                  <a:xfrm>
                    <a:off x="3585264" y="1534728"/>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0" name="円/楕円 84"/>
                  <p:cNvSpPr/>
                  <p:nvPr/>
                </p:nvSpPr>
                <p:spPr>
                  <a:xfrm>
                    <a:off x="3585264" y="190373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1" name="円/楕円 85"/>
                  <p:cNvSpPr/>
                  <p:nvPr/>
                </p:nvSpPr>
                <p:spPr>
                  <a:xfrm>
                    <a:off x="3406424" y="888972"/>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2" name="円/楕円 86"/>
                  <p:cNvSpPr/>
                  <p:nvPr/>
                </p:nvSpPr>
                <p:spPr>
                  <a:xfrm>
                    <a:off x="3406424" y="1257975"/>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3" name="円/楕円 87"/>
                  <p:cNvSpPr/>
                  <p:nvPr/>
                </p:nvSpPr>
                <p:spPr>
                  <a:xfrm>
                    <a:off x="3406424" y="1626978"/>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sp>
                <p:nvSpPr>
                  <p:cNvPr id="74" name="円/楕円 88"/>
                  <p:cNvSpPr/>
                  <p:nvPr/>
                </p:nvSpPr>
                <p:spPr>
                  <a:xfrm>
                    <a:off x="3406424" y="1995981"/>
                    <a:ext cx="343258" cy="3432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p>
                </p:txBody>
              </p:sp>
            </p:grpSp>
            <p:cxnSp>
              <p:nvCxnSpPr>
                <p:cNvPr id="27" name="直線コネクタ 89"/>
                <p:cNvCxnSpPr>
                  <a:stCxn id="62" idx="6"/>
                </p:cNvCxnSpPr>
                <p:nvPr/>
              </p:nvCxnSpPr>
              <p:spPr>
                <a:xfrm>
                  <a:off x="1650286" y="4980983"/>
                  <a:ext cx="555587" cy="224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90"/>
                <p:cNvCxnSpPr>
                  <a:stCxn id="63" idx="6"/>
                </p:cNvCxnSpPr>
                <p:nvPr/>
              </p:nvCxnSpPr>
              <p:spPr>
                <a:xfrm>
                  <a:off x="1650286" y="5204386"/>
                  <a:ext cx="555587" cy="1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91"/>
                <p:cNvCxnSpPr>
                  <a:stCxn id="64" idx="6"/>
                </p:cNvCxnSpPr>
                <p:nvPr/>
              </p:nvCxnSpPr>
              <p:spPr>
                <a:xfrm flipV="1">
                  <a:off x="1650286" y="5205515"/>
                  <a:ext cx="555587" cy="222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92"/>
                <p:cNvCxnSpPr>
                  <a:stCxn id="69" idx="6"/>
                </p:cNvCxnSpPr>
                <p:nvPr/>
              </p:nvCxnSpPr>
              <p:spPr>
                <a:xfrm flipV="1">
                  <a:off x="1758559" y="5205515"/>
                  <a:ext cx="447313" cy="166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93"/>
                <p:cNvCxnSpPr>
                  <a:stCxn id="74" idx="6"/>
                </p:cNvCxnSpPr>
                <p:nvPr/>
              </p:nvCxnSpPr>
              <p:spPr>
                <a:xfrm flipV="1">
                  <a:off x="1866833" y="5205515"/>
                  <a:ext cx="339039" cy="110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94"/>
                <p:cNvCxnSpPr>
                  <a:stCxn id="68" idx="6"/>
                </p:cNvCxnSpPr>
                <p:nvPr/>
              </p:nvCxnSpPr>
              <p:spPr>
                <a:xfrm>
                  <a:off x="1758559" y="5148536"/>
                  <a:ext cx="447313" cy="56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95"/>
                <p:cNvCxnSpPr>
                  <a:stCxn id="73" idx="6"/>
                </p:cNvCxnSpPr>
                <p:nvPr/>
              </p:nvCxnSpPr>
              <p:spPr>
                <a:xfrm>
                  <a:off x="1866833" y="5092685"/>
                  <a:ext cx="339039" cy="112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96"/>
                <p:cNvCxnSpPr>
                  <a:stCxn id="67" idx="6"/>
                </p:cNvCxnSpPr>
                <p:nvPr/>
              </p:nvCxnSpPr>
              <p:spPr>
                <a:xfrm>
                  <a:off x="1758559" y="4925133"/>
                  <a:ext cx="447313" cy="280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97"/>
                <p:cNvCxnSpPr>
                  <a:stCxn id="72" idx="6"/>
                </p:cNvCxnSpPr>
                <p:nvPr/>
              </p:nvCxnSpPr>
              <p:spPr>
                <a:xfrm>
                  <a:off x="1866833" y="4869282"/>
                  <a:ext cx="339039" cy="336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98"/>
                <p:cNvCxnSpPr/>
                <p:nvPr/>
              </p:nvCxnSpPr>
              <p:spPr>
                <a:xfrm>
                  <a:off x="2413688" y="4758709"/>
                  <a:ext cx="227305" cy="227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99"/>
                <p:cNvCxnSpPr/>
                <p:nvPr/>
              </p:nvCxnSpPr>
              <p:spPr>
                <a:xfrm>
                  <a:off x="2413688" y="4982112"/>
                  <a:ext cx="227305" cy="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100"/>
                <p:cNvCxnSpPr/>
                <p:nvPr/>
              </p:nvCxnSpPr>
              <p:spPr>
                <a:xfrm flipV="1">
                  <a:off x="2413688" y="4986613"/>
                  <a:ext cx="227305" cy="21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101"/>
                <p:cNvCxnSpPr/>
                <p:nvPr/>
              </p:nvCxnSpPr>
              <p:spPr>
                <a:xfrm flipV="1">
                  <a:off x="2413688" y="4986613"/>
                  <a:ext cx="227305" cy="442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102"/>
                <p:cNvCxnSpPr/>
                <p:nvPr/>
              </p:nvCxnSpPr>
              <p:spPr>
                <a:xfrm flipV="1">
                  <a:off x="2413688" y="4986613"/>
                  <a:ext cx="227305" cy="668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103"/>
                <p:cNvCxnSpPr/>
                <p:nvPr/>
              </p:nvCxnSpPr>
              <p:spPr>
                <a:xfrm>
                  <a:off x="2413688" y="4758709"/>
                  <a:ext cx="227305" cy="451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104"/>
                <p:cNvCxnSpPr/>
                <p:nvPr/>
              </p:nvCxnSpPr>
              <p:spPr>
                <a:xfrm>
                  <a:off x="2517596" y="4925888"/>
                  <a:ext cx="227305" cy="677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105"/>
                <p:cNvCxnSpPr/>
                <p:nvPr/>
              </p:nvCxnSpPr>
              <p:spPr>
                <a:xfrm>
                  <a:off x="2413688" y="4982112"/>
                  <a:ext cx="227305" cy="227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106"/>
                <p:cNvCxnSpPr/>
                <p:nvPr/>
              </p:nvCxnSpPr>
              <p:spPr>
                <a:xfrm>
                  <a:off x="2413688" y="4982112"/>
                  <a:ext cx="227305" cy="454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107"/>
                <p:cNvCxnSpPr/>
                <p:nvPr/>
              </p:nvCxnSpPr>
              <p:spPr>
                <a:xfrm>
                  <a:off x="2413688" y="5205515"/>
                  <a:ext cx="227305" cy="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108"/>
                <p:cNvCxnSpPr/>
                <p:nvPr/>
              </p:nvCxnSpPr>
              <p:spPr>
                <a:xfrm flipV="1">
                  <a:off x="2413688" y="5210015"/>
                  <a:ext cx="227305" cy="21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109"/>
                <p:cNvCxnSpPr/>
                <p:nvPr/>
              </p:nvCxnSpPr>
              <p:spPr>
                <a:xfrm>
                  <a:off x="2413688" y="5428917"/>
                  <a:ext cx="227305" cy="7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110"/>
                <p:cNvCxnSpPr/>
                <p:nvPr/>
              </p:nvCxnSpPr>
              <p:spPr>
                <a:xfrm flipV="1">
                  <a:off x="2413688" y="5210015"/>
                  <a:ext cx="227305" cy="445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111"/>
                <p:cNvCxnSpPr/>
                <p:nvPr/>
              </p:nvCxnSpPr>
              <p:spPr>
                <a:xfrm flipV="1">
                  <a:off x="2413688" y="5436185"/>
                  <a:ext cx="227305" cy="21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112"/>
                <p:cNvCxnSpPr/>
                <p:nvPr/>
              </p:nvCxnSpPr>
              <p:spPr>
                <a:xfrm flipV="1">
                  <a:off x="2848810" y="4982112"/>
                  <a:ext cx="227305" cy="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113"/>
                <p:cNvCxnSpPr/>
                <p:nvPr/>
              </p:nvCxnSpPr>
              <p:spPr>
                <a:xfrm>
                  <a:off x="2848810" y="4986613"/>
                  <a:ext cx="227305" cy="218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114"/>
                <p:cNvCxnSpPr/>
                <p:nvPr/>
              </p:nvCxnSpPr>
              <p:spPr>
                <a:xfrm>
                  <a:off x="2848810" y="4986613"/>
                  <a:ext cx="227305" cy="445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115"/>
                <p:cNvCxnSpPr/>
                <p:nvPr/>
              </p:nvCxnSpPr>
              <p:spPr>
                <a:xfrm flipV="1">
                  <a:off x="2848810" y="4982112"/>
                  <a:ext cx="227305" cy="227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116"/>
                <p:cNvCxnSpPr/>
                <p:nvPr/>
              </p:nvCxnSpPr>
              <p:spPr>
                <a:xfrm flipV="1">
                  <a:off x="2848810" y="5205515"/>
                  <a:ext cx="227305" cy="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117"/>
                <p:cNvCxnSpPr/>
                <p:nvPr/>
              </p:nvCxnSpPr>
              <p:spPr>
                <a:xfrm>
                  <a:off x="2848810" y="5210015"/>
                  <a:ext cx="227305" cy="221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118"/>
                <p:cNvCxnSpPr/>
                <p:nvPr/>
              </p:nvCxnSpPr>
              <p:spPr>
                <a:xfrm flipV="1">
                  <a:off x="2848810" y="4982112"/>
                  <a:ext cx="227305" cy="454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119"/>
                <p:cNvCxnSpPr/>
                <p:nvPr/>
              </p:nvCxnSpPr>
              <p:spPr>
                <a:xfrm flipV="1">
                  <a:off x="2848810" y="5205515"/>
                  <a:ext cx="227305" cy="230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120"/>
                <p:cNvCxnSpPr/>
                <p:nvPr/>
              </p:nvCxnSpPr>
              <p:spPr>
                <a:xfrm flipV="1">
                  <a:off x="2848810" y="5431684"/>
                  <a:ext cx="227305" cy="450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8" name="Left Arrow 167"/>
            <p:cNvSpPr/>
            <p:nvPr/>
          </p:nvSpPr>
          <p:spPr>
            <a:xfrm>
              <a:off x="3549007" y="4788507"/>
              <a:ext cx="936421" cy="448015"/>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spTree>
    <p:extLst>
      <p:ext uri="{BB962C8B-B14F-4D97-AF65-F5344CB8AC3E}">
        <p14:creationId xmlns:p14="http://schemas.microsoft.com/office/powerpoint/2010/main" val="21373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Outline</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kumimoji="1" lang="en-US" altLang="ja-JP" dirty="0"/>
              <a:t>Background and Motivation</a:t>
            </a:r>
          </a:p>
          <a:p>
            <a:pPr marL="565200" indent="-457200">
              <a:buFont typeface="+mj-lt"/>
              <a:buAutoNum type="arabicPeriod"/>
            </a:pPr>
            <a:r>
              <a:rPr kumimoji="1" lang="en-US" altLang="ja-JP" dirty="0">
                <a:solidFill>
                  <a:srgbClr val="FF0000"/>
                </a:solidFill>
              </a:rPr>
              <a:t>Related work</a:t>
            </a:r>
          </a:p>
          <a:p>
            <a:pPr marL="565200" indent="-457200">
              <a:buFont typeface="+mj-lt"/>
              <a:buAutoNum type="arabicPeriod"/>
            </a:pPr>
            <a:r>
              <a:rPr kumimoji="1" lang="en-US" altLang="ja-JP" dirty="0"/>
              <a:t>Proposed Method</a:t>
            </a:r>
          </a:p>
          <a:p>
            <a:pPr marL="565200" indent="-457200">
              <a:buFont typeface="+mj-lt"/>
              <a:buAutoNum type="arabicPeriod"/>
            </a:pPr>
            <a:r>
              <a:rPr kumimoji="1" lang="en-US" altLang="ja-JP" dirty="0"/>
              <a:t>Experiments on </a:t>
            </a:r>
            <a:r>
              <a:rPr lang="en-US" altLang="ja-JP" dirty="0"/>
              <a:t>pathological image dataset</a:t>
            </a:r>
          </a:p>
          <a:p>
            <a:pPr marL="565200" indent="-457200">
              <a:buFont typeface="+mj-lt"/>
              <a:buAutoNum type="arabicPeriod"/>
            </a:pPr>
            <a:r>
              <a:rPr lang="en-US" altLang="ja-JP" dirty="0"/>
              <a:t>Conclusion</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64789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 Strategy</a:t>
            </a:r>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14</a:t>
            </a:fld>
            <a:endParaRPr lang="en-US" dirty="0"/>
          </a:p>
        </p:txBody>
      </p:sp>
      <p:sp>
        <p:nvSpPr>
          <p:cNvPr id="8" name="Content Placeholder 7"/>
          <p:cNvSpPr>
            <a:spLocks noGrp="1"/>
          </p:cNvSpPr>
          <p:nvPr>
            <p:ph idx="1"/>
          </p:nvPr>
        </p:nvSpPr>
        <p:spPr/>
        <p:txBody>
          <a:bodyPr/>
          <a:lstStyle/>
          <a:p>
            <a:r>
              <a:rPr kumimoji="1" lang="en-US" altLang="ja-JP" dirty="0"/>
              <a:t>If we use CNN as classifier, </a:t>
            </a:r>
            <a:endParaRPr kumimoji="1" lang="ja-JP" altLang="en-US" dirty="0"/>
          </a:p>
        </p:txBody>
      </p:sp>
      <p:graphicFrame>
        <p:nvGraphicFramePr>
          <p:cNvPr id="9" name="Content Placeholder 6"/>
          <p:cNvGraphicFramePr>
            <a:graphicFrameLocks/>
          </p:cNvGraphicFramePr>
          <p:nvPr>
            <p:extLst>
              <p:ext uri="{D42A27DB-BD31-4B8C-83A1-F6EECF244321}">
                <p14:modId xmlns:p14="http://schemas.microsoft.com/office/powerpoint/2010/main" val="812426701"/>
              </p:ext>
            </p:extLst>
          </p:nvPr>
        </p:nvGraphicFramePr>
        <p:xfrm>
          <a:off x="2137562" y="2230749"/>
          <a:ext cx="7714202" cy="4052047"/>
        </p:xfrm>
        <a:graphic>
          <a:graphicData uri="http://schemas.openxmlformats.org/drawingml/2006/table">
            <a:tbl>
              <a:tblPr firstRow="1" bandRow="1">
                <a:tableStyleId>{93296810-A885-4BE3-A3E7-6D5BEEA58F35}</a:tableStyleId>
              </a:tblPr>
              <a:tblGrid>
                <a:gridCol w="3133384">
                  <a:extLst>
                    <a:ext uri="{9D8B030D-6E8A-4147-A177-3AD203B41FA5}">
                      <a16:colId xmlns:a16="http://schemas.microsoft.com/office/drawing/2014/main" val="20000"/>
                    </a:ext>
                  </a:extLst>
                </a:gridCol>
                <a:gridCol w="2290409">
                  <a:extLst>
                    <a:ext uri="{9D8B030D-6E8A-4147-A177-3AD203B41FA5}">
                      <a16:colId xmlns:a16="http://schemas.microsoft.com/office/drawing/2014/main" val="20001"/>
                    </a:ext>
                  </a:extLst>
                </a:gridCol>
                <a:gridCol w="2290409">
                  <a:extLst>
                    <a:ext uri="{9D8B030D-6E8A-4147-A177-3AD203B41FA5}">
                      <a16:colId xmlns:a16="http://schemas.microsoft.com/office/drawing/2014/main" val="20002"/>
                    </a:ext>
                  </a:extLst>
                </a:gridCol>
              </a:tblGrid>
              <a:tr h="565172">
                <a:tc>
                  <a:txBody>
                    <a:bodyPr/>
                    <a:lstStyle/>
                    <a:p>
                      <a:pPr algn="ctr"/>
                      <a:endParaRPr kumimoji="1" lang="ja-JP" altLang="en-US" sz="1600" dirty="0"/>
                    </a:p>
                  </a:txBody>
                  <a:tcPr marL="82913" marR="82913" marT="41456" marB="41456" anchor="ctr"/>
                </a:tc>
                <a:tc>
                  <a:txBody>
                    <a:bodyPr/>
                    <a:lstStyle/>
                    <a:p>
                      <a:pPr algn="ctr"/>
                      <a:r>
                        <a:rPr kumimoji="1" lang="en-US" altLang="ja-JP" sz="2000" dirty="0"/>
                        <a:t>Computation</a:t>
                      </a:r>
                      <a:r>
                        <a:rPr kumimoji="1" lang="en-US" altLang="ja-JP" sz="2000" baseline="0" dirty="0"/>
                        <a:t>al Cost</a:t>
                      </a:r>
                      <a:endParaRPr kumimoji="1" lang="ja-JP" altLang="en-US" sz="2000" dirty="0"/>
                    </a:p>
                  </a:txBody>
                  <a:tcPr marL="82913" marR="82913" marT="41456" marB="41456" anchor="ctr"/>
                </a:tc>
                <a:tc>
                  <a:txBody>
                    <a:bodyPr/>
                    <a:lstStyle/>
                    <a:p>
                      <a:pPr algn="ctr"/>
                      <a:r>
                        <a:rPr kumimoji="1" lang="en-US" altLang="ja-JP" sz="2000" dirty="0"/>
                        <a:t>Effectiveness</a:t>
                      </a:r>
                      <a:endParaRPr kumimoji="1" lang="ja-JP" altLang="en-US" sz="2000" dirty="0"/>
                    </a:p>
                  </a:txBody>
                  <a:tcPr marL="82913" marR="82913" marT="41456" marB="41456" anchor="ctr"/>
                </a:tc>
                <a:extLst>
                  <a:ext uri="{0D108BD9-81ED-4DB2-BD59-A6C34878D82A}">
                    <a16:rowId xmlns:a16="http://schemas.microsoft.com/office/drawing/2014/main" val="10000"/>
                  </a:ext>
                </a:extLst>
              </a:tr>
              <a:tr h="697375">
                <a:tc>
                  <a:txBody>
                    <a:bodyPr/>
                    <a:lstStyle/>
                    <a:p>
                      <a:pPr algn="ctr"/>
                      <a:r>
                        <a:rPr kumimoji="1" lang="en-US" altLang="ja-JP" sz="2000" b="1" dirty="0"/>
                        <a:t>Uncertain</a:t>
                      </a:r>
                      <a:r>
                        <a:rPr kumimoji="1" lang="en-US" altLang="ja-JP" sz="2000" b="1" baseline="0" dirty="0"/>
                        <a:t> </a:t>
                      </a:r>
                      <a:r>
                        <a:rPr kumimoji="1" lang="en-US" altLang="ja-JP" sz="2000" b="1" dirty="0"/>
                        <a:t>Sampling</a:t>
                      </a:r>
                      <a:endParaRPr kumimoji="1" lang="ja-JP" altLang="en-US" sz="2000" b="1" dirty="0"/>
                    </a:p>
                  </a:txBody>
                  <a:tcPr anchor="ctr"/>
                </a:tc>
                <a:tc>
                  <a:txBody>
                    <a:bodyPr/>
                    <a:lstStyle/>
                    <a:p>
                      <a:pPr algn="ctr"/>
                      <a:r>
                        <a:rPr kumimoji="1" lang="ja-JP" altLang="en-US" sz="2400" dirty="0"/>
                        <a:t>◎</a:t>
                      </a:r>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1"/>
                  </a:ext>
                </a:extLst>
              </a:tr>
              <a:tr h="6973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t>Query-By-Committee</a:t>
                      </a:r>
                      <a:endParaRPr kumimoji="1" lang="ja-JP" altLang="en-US" sz="2000" b="1" dirty="0"/>
                    </a:p>
                  </a:txBody>
                  <a:tcPr anchor="ctr"/>
                </a:tc>
                <a:tc>
                  <a:txBody>
                    <a:bodyPr/>
                    <a:lstStyle/>
                    <a:p>
                      <a:pPr algn="ctr"/>
                      <a:r>
                        <a:rPr kumimoji="1" lang="ja-JP" altLang="en-US" sz="2400" dirty="0"/>
                        <a:t>△</a:t>
                      </a:r>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2"/>
                  </a:ext>
                </a:extLst>
              </a:tr>
              <a:tr h="6973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t>Expected Model Change</a:t>
                      </a:r>
                      <a:endParaRPr kumimoji="1" lang="ja-JP" altLang="en-US" sz="2000" b="1" dirty="0"/>
                    </a:p>
                  </a:txBody>
                  <a:tcPr anchor="ctr"/>
                </a:tc>
                <a:tc>
                  <a:txBody>
                    <a:bodyPr/>
                    <a:lstStyle/>
                    <a:p>
                      <a:pPr algn="ct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3"/>
                  </a:ext>
                </a:extLst>
              </a:tr>
              <a:tr h="697375">
                <a:tc>
                  <a:txBody>
                    <a:bodyPr/>
                    <a:lstStyle/>
                    <a:p>
                      <a:pPr algn="ctr"/>
                      <a:r>
                        <a:rPr kumimoji="1" lang="en-US" altLang="ja-JP" sz="2000" b="1" dirty="0"/>
                        <a:t>Expected Error</a:t>
                      </a:r>
                      <a:r>
                        <a:rPr kumimoji="1" lang="en-US" altLang="ja-JP" sz="2000" b="1" baseline="0" dirty="0"/>
                        <a:t> Change</a:t>
                      </a:r>
                      <a:endParaRPr kumimoji="1" lang="ja-JP" alt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4"/>
                  </a:ext>
                </a:extLst>
              </a:tr>
              <a:tr h="697375">
                <a:tc>
                  <a:txBody>
                    <a:bodyPr/>
                    <a:lstStyle/>
                    <a:p>
                      <a:pPr algn="ctr"/>
                      <a:r>
                        <a:rPr kumimoji="1" lang="en-US" altLang="ja-JP" sz="2000" b="1" dirty="0"/>
                        <a:t>Variance</a:t>
                      </a:r>
                      <a:r>
                        <a:rPr kumimoji="1" lang="en-US" altLang="ja-JP" sz="2000" b="1" baseline="0" dirty="0"/>
                        <a:t> Reduction</a:t>
                      </a:r>
                      <a:endParaRPr kumimoji="1" lang="ja-JP" alt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270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 </a:t>
            </a:r>
            <a:r>
              <a:rPr lang="en-US" altLang="ja-JP" dirty="0"/>
              <a:t>Strategy</a:t>
            </a:r>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15</a:t>
            </a:fld>
            <a:endParaRPr lang="en-US" dirty="0"/>
          </a:p>
        </p:txBody>
      </p:sp>
      <p:sp>
        <p:nvSpPr>
          <p:cNvPr id="8" name="Content Placeholder 7"/>
          <p:cNvSpPr>
            <a:spLocks noGrp="1"/>
          </p:cNvSpPr>
          <p:nvPr>
            <p:ph idx="1"/>
          </p:nvPr>
        </p:nvSpPr>
        <p:spPr/>
        <p:txBody>
          <a:bodyPr/>
          <a:lstStyle/>
          <a:p>
            <a:r>
              <a:rPr kumimoji="1" lang="en-US" altLang="ja-JP" dirty="0"/>
              <a:t>If we use CNN as classifier, </a:t>
            </a:r>
            <a:endParaRPr kumimoji="1" lang="ja-JP" altLang="en-US" dirty="0"/>
          </a:p>
        </p:txBody>
      </p:sp>
      <p:graphicFrame>
        <p:nvGraphicFramePr>
          <p:cNvPr id="9" name="Content Placeholder 6"/>
          <p:cNvGraphicFramePr>
            <a:graphicFrameLocks/>
          </p:cNvGraphicFramePr>
          <p:nvPr/>
        </p:nvGraphicFramePr>
        <p:xfrm>
          <a:off x="2137562" y="2230749"/>
          <a:ext cx="7714202" cy="4052047"/>
        </p:xfrm>
        <a:graphic>
          <a:graphicData uri="http://schemas.openxmlformats.org/drawingml/2006/table">
            <a:tbl>
              <a:tblPr firstRow="1" bandRow="1">
                <a:tableStyleId>{93296810-A885-4BE3-A3E7-6D5BEEA58F35}</a:tableStyleId>
              </a:tblPr>
              <a:tblGrid>
                <a:gridCol w="3133384">
                  <a:extLst>
                    <a:ext uri="{9D8B030D-6E8A-4147-A177-3AD203B41FA5}">
                      <a16:colId xmlns:a16="http://schemas.microsoft.com/office/drawing/2014/main" val="20000"/>
                    </a:ext>
                  </a:extLst>
                </a:gridCol>
                <a:gridCol w="2290409">
                  <a:extLst>
                    <a:ext uri="{9D8B030D-6E8A-4147-A177-3AD203B41FA5}">
                      <a16:colId xmlns:a16="http://schemas.microsoft.com/office/drawing/2014/main" val="20001"/>
                    </a:ext>
                  </a:extLst>
                </a:gridCol>
                <a:gridCol w="2290409">
                  <a:extLst>
                    <a:ext uri="{9D8B030D-6E8A-4147-A177-3AD203B41FA5}">
                      <a16:colId xmlns:a16="http://schemas.microsoft.com/office/drawing/2014/main" val="20002"/>
                    </a:ext>
                  </a:extLst>
                </a:gridCol>
              </a:tblGrid>
              <a:tr h="565172">
                <a:tc>
                  <a:txBody>
                    <a:bodyPr/>
                    <a:lstStyle/>
                    <a:p>
                      <a:pPr algn="ctr"/>
                      <a:endParaRPr kumimoji="1" lang="ja-JP" altLang="en-US" sz="1600" dirty="0"/>
                    </a:p>
                  </a:txBody>
                  <a:tcPr marL="82913" marR="82913" marT="41456" marB="41456" anchor="ctr"/>
                </a:tc>
                <a:tc>
                  <a:txBody>
                    <a:bodyPr/>
                    <a:lstStyle/>
                    <a:p>
                      <a:pPr algn="ctr"/>
                      <a:r>
                        <a:rPr kumimoji="1" lang="en-US" altLang="ja-JP" sz="2000" dirty="0"/>
                        <a:t>Computation</a:t>
                      </a:r>
                      <a:r>
                        <a:rPr kumimoji="1" lang="en-US" altLang="ja-JP" sz="2000" baseline="0" dirty="0"/>
                        <a:t>al Cost</a:t>
                      </a:r>
                      <a:endParaRPr kumimoji="1" lang="ja-JP" altLang="en-US" sz="2000" dirty="0"/>
                    </a:p>
                  </a:txBody>
                  <a:tcPr marL="82913" marR="82913" marT="41456" marB="41456" anchor="ctr"/>
                </a:tc>
                <a:tc>
                  <a:txBody>
                    <a:bodyPr/>
                    <a:lstStyle/>
                    <a:p>
                      <a:pPr algn="ctr"/>
                      <a:r>
                        <a:rPr kumimoji="1" lang="en-US" altLang="ja-JP" sz="2000" dirty="0"/>
                        <a:t>Effectiveness</a:t>
                      </a:r>
                      <a:endParaRPr kumimoji="1" lang="ja-JP" altLang="en-US" sz="2000" dirty="0"/>
                    </a:p>
                  </a:txBody>
                  <a:tcPr marL="82913" marR="82913" marT="41456" marB="41456" anchor="ctr"/>
                </a:tc>
                <a:extLst>
                  <a:ext uri="{0D108BD9-81ED-4DB2-BD59-A6C34878D82A}">
                    <a16:rowId xmlns:a16="http://schemas.microsoft.com/office/drawing/2014/main" val="10000"/>
                  </a:ext>
                </a:extLst>
              </a:tr>
              <a:tr h="697375">
                <a:tc>
                  <a:txBody>
                    <a:bodyPr/>
                    <a:lstStyle/>
                    <a:p>
                      <a:pPr algn="ctr"/>
                      <a:r>
                        <a:rPr kumimoji="1" lang="en-US" altLang="ja-JP" sz="2000" b="1" dirty="0"/>
                        <a:t>Uncertain</a:t>
                      </a:r>
                      <a:r>
                        <a:rPr kumimoji="1" lang="en-US" altLang="ja-JP" sz="2000" b="1" baseline="0" dirty="0"/>
                        <a:t> </a:t>
                      </a:r>
                      <a:r>
                        <a:rPr kumimoji="1" lang="en-US" altLang="ja-JP" sz="2000" b="1" dirty="0"/>
                        <a:t>Sampling</a:t>
                      </a:r>
                      <a:endParaRPr kumimoji="1" lang="ja-JP" altLang="en-US" sz="2000" b="1" dirty="0"/>
                    </a:p>
                  </a:txBody>
                  <a:tcPr anchor="ctr"/>
                </a:tc>
                <a:tc>
                  <a:txBody>
                    <a:bodyPr/>
                    <a:lstStyle/>
                    <a:p>
                      <a:pPr algn="ctr"/>
                      <a:r>
                        <a:rPr kumimoji="1" lang="ja-JP" altLang="en-US" sz="2400" dirty="0"/>
                        <a:t>◎</a:t>
                      </a:r>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1"/>
                  </a:ext>
                </a:extLst>
              </a:tr>
              <a:tr h="6973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t>Query-By-Committee</a:t>
                      </a:r>
                      <a:endParaRPr kumimoji="1" lang="ja-JP" altLang="en-US" sz="2000" b="1" dirty="0"/>
                    </a:p>
                  </a:txBody>
                  <a:tcPr anchor="ctr"/>
                </a:tc>
                <a:tc>
                  <a:txBody>
                    <a:bodyPr/>
                    <a:lstStyle/>
                    <a:p>
                      <a:pPr algn="ctr"/>
                      <a:r>
                        <a:rPr kumimoji="1" lang="ja-JP" altLang="en-US" sz="2400" dirty="0"/>
                        <a:t>△</a:t>
                      </a:r>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2"/>
                  </a:ext>
                </a:extLst>
              </a:tr>
              <a:tr h="6973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dirty="0"/>
                        <a:t>Expected Model Change</a:t>
                      </a:r>
                      <a:endParaRPr kumimoji="1" lang="ja-JP" altLang="en-US" sz="2000" b="1" dirty="0"/>
                    </a:p>
                  </a:txBody>
                  <a:tcPr anchor="ctr"/>
                </a:tc>
                <a:tc>
                  <a:txBody>
                    <a:bodyPr/>
                    <a:lstStyle/>
                    <a:p>
                      <a:pPr algn="ct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3"/>
                  </a:ext>
                </a:extLst>
              </a:tr>
              <a:tr h="697375">
                <a:tc>
                  <a:txBody>
                    <a:bodyPr/>
                    <a:lstStyle/>
                    <a:p>
                      <a:pPr algn="ctr"/>
                      <a:r>
                        <a:rPr kumimoji="1" lang="en-US" altLang="ja-JP" sz="2000" b="1" dirty="0"/>
                        <a:t>Expected Error</a:t>
                      </a:r>
                      <a:r>
                        <a:rPr kumimoji="1" lang="en-US" altLang="ja-JP" sz="2000" b="1" baseline="0" dirty="0"/>
                        <a:t> Change</a:t>
                      </a:r>
                      <a:endParaRPr kumimoji="1" lang="ja-JP" alt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4"/>
                  </a:ext>
                </a:extLst>
              </a:tr>
              <a:tr h="697375">
                <a:tc>
                  <a:txBody>
                    <a:bodyPr/>
                    <a:lstStyle/>
                    <a:p>
                      <a:pPr algn="ctr"/>
                      <a:r>
                        <a:rPr kumimoji="1" lang="en-US" altLang="ja-JP" sz="2000" b="1" dirty="0"/>
                        <a:t>Variance</a:t>
                      </a:r>
                      <a:r>
                        <a:rPr kumimoji="1" lang="en-US" altLang="ja-JP" sz="2000" b="1" baseline="0" dirty="0"/>
                        <a:t> Reduction</a:t>
                      </a:r>
                      <a:endParaRPr kumimoji="1" lang="ja-JP" altLang="en-US" sz="20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p>
                  </a:txBody>
                  <a:tcPr marL="82913" marR="82913" marT="41456" marB="41456" anchor="ctr"/>
                </a:tc>
                <a:tc>
                  <a:txBody>
                    <a:bodyPr/>
                    <a:lstStyle/>
                    <a:p>
                      <a:pPr algn="ctr"/>
                      <a:r>
                        <a:rPr kumimoji="1" lang="ja-JP" altLang="en-US" sz="2400" dirty="0"/>
                        <a:t>◎</a:t>
                      </a:r>
                    </a:p>
                  </a:txBody>
                  <a:tcPr marL="82913" marR="82913" marT="41456" marB="41456" anchor="ctr"/>
                </a:tc>
                <a:extLst>
                  <a:ext uri="{0D108BD9-81ED-4DB2-BD59-A6C34878D82A}">
                    <a16:rowId xmlns:a16="http://schemas.microsoft.com/office/drawing/2014/main" val="10005"/>
                  </a:ext>
                </a:extLst>
              </a:tr>
            </a:tbl>
          </a:graphicData>
        </a:graphic>
      </p:graphicFrame>
      <p:sp>
        <p:nvSpPr>
          <p:cNvPr id="3" name="Rectangle 2"/>
          <p:cNvSpPr/>
          <p:nvPr/>
        </p:nvSpPr>
        <p:spPr>
          <a:xfrm>
            <a:off x="2312894" y="2828115"/>
            <a:ext cx="7315200" cy="1308846"/>
          </a:xfrm>
          <a:prstGeom prst="rect">
            <a:avLst/>
          </a:prstGeom>
          <a:noFill/>
          <a:ln w="698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6" name="Rectangle 5"/>
          <p:cNvSpPr/>
          <p:nvPr/>
        </p:nvSpPr>
        <p:spPr>
          <a:xfrm>
            <a:off x="2137562" y="4231340"/>
            <a:ext cx="7714202" cy="2061883"/>
          </a:xfrm>
          <a:prstGeom prst="rect">
            <a:avLst/>
          </a:prstGeom>
          <a:solidFill>
            <a:schemeClr val="lt1">
              <a:alpha val="87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Tree>
    <p:extLst>
      <p:ext uri="{BB962C8B-B14F-4D97-AF65-F5344CB8AC3E}">
        <p14:creationId xmlns:p14="http://schemas.microsoft.com/office/powerpoint/2010/main" val="164580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 Uncertainty Sampling</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4751" y="1426532"/>
                <a:ext cx="10668000" cy="4873625"/>
              </a:xfrm>
            </p:spPr>
            <p:txBody>
              <a:bodyPr/>
              <a:lstStyle/>
              <a:p>
                <a:pPr marL="457200" indent="-457200"/>
                <a:r>
                  <a:rPr lang="en-US" altLang="ja-JP" dirty="0"/>
                  <a:t>Core idea</a:t>
                </a:r>
              </a:p>
              <a:p>
                <a:pPr marL="1005250" lvl="1" indent="-457200"/>
                <a:r>
                  <a:rPr lang="en-US" altLang="ja-JP" dirty="0"/>
                  <a:t>Most uncertain sample is informative</a:t>
                </a:r>
              </a:p>
              <a:p>
                <a:pPr marL="548050" lvl="1" indent="0">
                  <a:buNone/>
                </a:pPr>
                <a:endParaRPr lang="en-US" altLang="ja-JP" dirty="0"/>
              </a:p>
              <a:p>
                <a:pPr marL="457200" indent="-457200"/>
                <a:r>
                  <a:rPr lang="en-US" altLang="ja-JP" dirty="0"/>
                  <a:t>Quantification</a:t>
                </a:r>
                <a:endParaRPr lang="en-US" altLang="ja-JP" b="0" i="1" dirty="0">
                  <a:latin typeface="Cambria Math" charset="0"/>
                </a:endParaRPr>
              </a:p>
              <a:p>
                <a:pPr marL="548050" lvl="1" indent="0">
                  <a:buNone/>
                </a:pP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charset="0"/>
                          </a:rPr>
                          <m:t>𝑥</m:t>
                        </m:r>
                      </m:e>
                      <m:sup>
                        <m:r>
                          <a:rPr lang="en-US" altLang="ja-JP" b="0" i="1" smtClean="0">
                            <a:latin typeface="Cambria Math" charset="0"/>
                          </a:rPr>
                          <m:t>∗</m:t>
                        </m:r>
                      </m:sup>
                    </m:sSup>
                    <m:r>
                      <a:rPr lang="en-US" altLang="ja-JP" b="0" i="1" smtClean="0">
                        <a:latin typeface="Cambria Math" charset="0"/>
                      </a:rPr>
                      <m:t>=</m:t>
                    </m:r>
                    <m:r>
                      <a:rPr lang="en-US" altLang="ja-JP" b="0" i="1" smtClean="0">
                        <a:latin typeface="Cambria Math" charset="0"/>
                      </a:rPr>
                      <m:t>𝑎𝑟𝑔𝑚𝑎</m:t>
                    </m:r>
                    <m:sSub>
                      <m:sSubPr>
                        <m:ctrlPr>
                          <a:rPr lang="en-US" altLang="ja-JP" b="0" i="1" smtClean="0">
                            <a:latin typeface="Cambria Math" panose="02040503050406030204" pitchFamily="18" charset="0"/>
                          </a:rPr>
                        </m:ctrlPr>
                      </m:sSubPr>
                      <m:e>
                        <m:r>
                          <a:rPr lang="en-US" altLang="ja-JP" b="0" i="1" smtClean="0">
                            <a:latin typeface="Cambria Math" charset="0"/>
                          </a:rPr>
                          <m:t>𝑥</m:t>
                        </m:r>
                      </m:e>
                      <m:sub>
                        <m:r>
                          <a:rPr lang="en-US" altLang="ja-JP" b="0" i="1" smtClean="0">
                            <a:latin typeface="Cambria Math" charset="0"/>
                          </a:rPr>
                          <m:t>𝑥</m:t>
                        </m:r>
                        <m:r>
                          <a:rPr lang="en-US" altLang="ja-JP" b="0" i="1" smtClean="0">
                            <a:latin typeface="Cambria Math" charset="0"/>
                          </a:rPr>
                          <m:t>∈</m:t>
                        </m:r>
                        <m:r>
                          <a:rPr lang="en-US" altLang="ja-JP" b="0" i="1" smtClean="0">
                            <a:latin typeface="Cambria Math" charset="0"/>
                            <a:ea typeface="Cambria Math" charset="0"/>
                            <a:cs typeface="Cambria Math" charset="0"/>
                          </a:rPr>
                          <m:t>𝒰</m:t>
                        </m:r>
                      </m:sub>
                    </m:sSub>
                    <m:r>
                      <a:rPr lang="en-US" altLang="ja-JP" b="0" i="1" smtClean="0">
                        <a:latin typeface="Cambria Math"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charset="0"/>
                          </a:rPr>
                          <m:t>𝑖</m:t>
                        </m:r>
                      </m:sub>
                      <m:sup/>
                      <m:e>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𝑦</m:t>
                                </m:r>
                              </m:e>
                              <m:sub>
                                <m:r>
                                  <a:rPr lang="en-US" altLang="ja-JP" b="0" i="1" smtClean="0">
                                    <a:latin typeface="Cambria Math" charset="0"/>
                                  </a:rPr>
                                  <m:t>𝑖</m:t>
                                </m:r>
                              </m:sub>
                            </m:sSub>
                          </m:e>
                          <m:e>
                            <m:r>
                              <a:rPr lang="en-US" altLang="ja-JP" b="0" i="1" smtClean="0">
                                <a:latin typeface="Cambria Math" charset="0"/>
                              </a:rPr>
                              <m:t>𝑥</m:t>
                            </m:r>
                          </m:e>
                        </m:d>
                        <m:r>
                          <m:rPr>
                            <m:sty m:val="p"/>
                          </m:rPr>
                          <a:rPr lang="en-US" altLang="ja-JP" b="0" i="0" smtClean="0">
                            <a:latin typeface="Cambria Math" charset="0"/>
                          </a:rPr>
                          <m:t>log</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𝑥</m:t>
                        </m:r>
                        <m:r>
                          <a:rPr lang="en-US" altLang="ja-JP" b="0" i="1" smtClean="0">
                            <a:latin typeface="Cambria Math" charset="0"/>
                          </a:rPr>
                          <m:t>)</m:t>
                        </m:r>
                      </m:e>
                    </m:nary>
                    <m:r>
                      <a:rPr lang="en-US" altLang="ja-JP" b="0" i="1" smtClean="0">
                        <a:latin typeface="Cambria Math" charset="0"/>
                      </a:rPr>
                      <m:t>)</m:t>
                    </m:r>
                  </m:oMath>
                </a14:m>
                <a:r>
                  <a:rPr lang="en-US" altLang="ja-JP" dirty="0"/>
                  <a:t> </a:t>
                </a:r>
              </a:p>
              <a:p>
                <a:pPr marL="1005250" lvl="1" indent="-457200"/>
                <a:endParaRPr lang="en-US" altLang="ja-JP" dirty="0"/>
              </a:p>
              <a:p>
                <a:pPr marL="0" indent="0">
                  <a:buNone/>
                </a:pPr>
                <a:br>
                  <a:rPr lang="en-US" altLang="ja-JP" sz="2400" dirty="0"/>
                </a:br>
                <a:endParaRPr lang="en-US" altLang="ja-JP" dirty="0"/>
              </a:p>
              <a:p>
                <a:pPr marL="0" indent="0">
                  <a:buNone/>
                </a:pPr>
                <a:endParaRPr lang="en-US" altLang="ja-JP" dirty="0"/>
              </a:p>
              <a:p>
                <a:pPr marL="1005250" lvl="1" indent="-457200"/>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4751" y="1426532"/>
                <a:ext cx="10668000" cy="4873625"/>
              </a:xfrm>
              <a:blipFill rotWithShape="0">
                <a:blip r:embed="rId3"/>
                <a:stretch>
                  <a:fillRect l="-1029" t="-1126"/>
                </a:stretch>
              </a:blipFill>
            </p:spPr>
            <p:txBody>
              <a:bodyPr/>
              <a:lstStyle/>
              <a:p>
                <a:r>
                  <a:rPr lang="ja-JP" altLang="en-US">
                    <a:noFill/>
                  </a:rPr>
                  <a:t> </a:t>
                </a:r>
              </a:p>
            </p:txBody>
          </p:sp>
        </mc:Fallback>
      </mc:AlternateContent>
      <p:sp>
        <p:nvSpPr>
          <p:cNvPr id="4" name="Slide Number Placeholder 3"/>
          <p:cNvSpPr>
            <a:spLocks noGrp="1"/>
          </p:cNvSpPr>
          <p:nvPr>
            <p:ph type="sldNum" sz="quarter" idx="11"/>
          </p:nvPr>
        </p:nvSpPr>
        <p:spPr/>
        <p:txBody>
          <a:bodyPr/>
          <a:lstStyle/>
          <a:p>
            <a:fld id="{6113E31D-E2AB-40D1-8B51-AFA5AFEF393A}" type="slidenum">
              <a:rPr lang="en-US" smtClean="0"/>
              <a:t>16</a:t>
            </a:fld>
            <a:endParaRPr lang="en-US" dirty="0"/>
          </a:p>
        </p:txBody>
      </p:sp>
      <p:grpSp>
        <p:nvGrpSpPr>
          <p:cNvPr id="5" name="Group 4"/>
          <p:cNvGrpSpPr/>
          <p:nvPr/>
        </p:nvGrpSpPr>
        <p:grpSpPr>
          <a:xfrm>
            <a:off x="7427959" y="2021825"/>
            <a:ext cx="4490357" cy="3453502"/>
            <a:chOff x="6253843" y="1695436"/>
            <a:chExt cx="4490357" cy="3453502"/>
          </a:xfrm>
        </p:grpSpPr>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p:grpSp>
      <p:grpSp>
        <p:nvGrpSpPr>
          <p:cNvPr id="18" name="Group 17"/>
          <p:cNvGrpSpPr/>
          <p:nvPr/>
        </p:nvGrpSpPr>
        <p:grpSpPr>
          <a:xfrm>
            <a:off x="5934888" y="2978350"/>
            <a:ext cx="2128531" cy="579725"/>
            <a:chOff x="5934888" y="2978350"/>
            <a:chExt cx="2128531" cy="579725"/>
          </a:xfrm>
        </p:grpSpPr>
        <p:sp>
          <p:nvSpPr>
            <p:cNvPr id="14" name="TextBox 13"/>
            <p:cNvSpPr txBox="1"/>
            <p:nvPr/>
          </p:nvSpPr>
          <p:spPr>
            <a:xfrm>
              <a:off x="5934888" y="2978350"/>
              <a:ext cx="2128531" cy="400110"/>
            </a:xfrm>
            <a:prstGeom prst="rect">
              <a:avLst/>
            </a:prstGeom>
            <a:noFill/>
          </p:spPr>
          <p:txBody>
            <a:bodyPr wrap="none" rtlCol="0">
              <a:spAutoFit/>
            </a:bodyPr>
            <a:lstStyle/>
            <a:p>
              <a:r>
                <a:rPr kumimoji="1" lang="en-US" altLang="ja-JP" sz="2000"/>
                <a:t>Decision boundary</a:t>
              </a:r>
              <a:endParaRPr kumimoji="1" lang="ja-JP" altLang="en-US" sz="2000" dirty="0"/>
            </a:p>
          </p:txBody>
        </p:sp>
        <p:cxnSp>
          <p:nvCxnSpPr>
            <p:cNvPr id="16" name="Straight Connector 15"/>
            <p:cNvCxnSpPr/>
            <p:nvPr/>
          </p:nvCxnSpPr>
          <p:spPr>
            <a:xfrm>
              <a:off x="7605901" y="3304995"/>
              <a:ext cx="139605" cy="25308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607237" y="5719325"/>
            <a:ext cx="1504619" cy="994359"/>
            <a:chOff x="10334696" y="5843969"/>
            <a:chExt cx="1504619" cy="994359"/>
          </a:xfrm>
        </p:grpSpPr>
        <p:sp>
          <p:nvSpPr>
            <p:cNvPr id="54" name="Oval 53"/>
            <p:cNvSpPr/>
            <p:nvPr/>
          </p:nvSpPr>
          <p:spPr>
            <a:xfrm>
              <a:off x="10334696" y="5851744"/>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Oval 54"/>
            <p:cNvSpPr/>
            <p:nvPr/>
          </p:nvSpPr>
          <p:spPr>
            <a:xfrm>
              <a:off x="10334696" y="657020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TextBox 18"/>
            <p:cNvSpPr txBox="1"/>
            <p:nvPr/>
          </p:nvSpPr>
          <p:spPr>
            <a:xfrm>
              <a:off x="10617506" y="6438218"/>
              <a:ext cx="1221809" cy="400110"/>
            </a:xfrm>
            <a:prstGeom prst="rect">
              <a:avLst/>
            </a:prstGeom>
            <a:noFill/>
          </p:spPr>
          <p:txBody>
            <a:bodyPr wrap="none" rtlCol="0">
              <a:spAutoFit/>
            </a:bodyPr>
            <a:lstStyle/>
            <a:p>
              <a:r>
                <a:rPr kumimoji="1" lang="en-US" altLang="ja-JP" sz="2000" dirty="0"/>
                <a:t>unlabeled</a:t>
              </a:r>
              <a:endParaRPr kumimoji="1" lang="ja-JP" altLang="en-US" sz="2000" dirty="0"/>
            </a:p>
          </p:txBody>
        </p:sp>
        <p:sp>
          <p:nvSpPr>
            <p:cNvPr id="80" name="Oval 79"/>
            <p:cNvSpPr/>
            <p:nvPr/>
          </p:nvSpPr>
          <p:spPr>
            <a:xfrm>
              <a:off x="10334696" y="6093567"/>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TextBox 80"/>
            <p:cNvSpPr txBox="1"/>
            <p:nvPr/>
          </p:nvSpPr>
          <p:spPr>
            <a:xfrm>
              <a:off x="10680443" y="5843969"/>
              <a:ext cx="952505" cy="400110"/>
            </a:xfrm>
            <a:prstGeom prst="rect">
              <a:avLst/>
            </a:prstGeom>
            <a:noFill/>
          </p:spPr>
          <p:txBody>
            <a:bodyPr wrap="none" rtlCol="0">
              <a:spAutoFit/>
            </a:bodyPr>
            <a:lstStyle/>
            <a:p>
              <a:r>
                <a:rPr kumimoji="1" lang="en-US" altLang="ja-JP" sz="2000" dirty="0"/>
                <a:t>labeled</a:t>
              </a:r>
              <a:endParaRPr kumimoji="1" lang="ja-JP" altLang="en-US" sz="2000" dirty="0"/>
            </a:p>
          </p:txBody>
        </p:sp>
      </p:grpSp>
    </p:spTree>
    <p:extLst>
      <p:ext uri="{BB962C8B-B14F-4D97-AF65-F5344CB8AC3E}">
        <p14:creationId xmlns:p14="http://schemas.microsoft.com/office/powerpoint/2010/main" val="1449378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 Uncertainty Sampling</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4751" y="1426532"/>
                <a:ext cx="10668000" cy="4873625"/>
              </a:xfrm>
            </p:spPr>
            <p:txBody>
              <a:bodyPr/>
              <a:lstStyle/>
              <a:p>
                <a:pPr marL="457200" indent="-457200"/>
                <a:r>
                  <a:rPr lang="en-US" altLang="ja-JP" dirty="0"/>
                  <a:t>Core idea</a:t>
                </a:r>
              </a:p>
              <a:p>
                <a:pPr marL="1005250" lvl="1" indent="-457200"/>
                <a:r>
                  <a:rPr lang="en-US" altLang="ja-JP" dirty="0"/>
                  <a:t>Most uncertain sample is informative</a:t>
                </a:r>
              </a:p>
              <a:p>
                <a:pPr marL="548050" lvl="1" indent="0">
                  <a:buNone/>
                </a:pPr>
                <a:endParaRPr lang="en-US" altLang="ja-JP" dirty="0"/>
              </a:p>
              <a:p>
                <a:pPr marL="457200" indent="-457200"/>
                <a:r>
                  <a:rPr lang="en-US" altLang="ja-JP" dirty="0"/>
                  <a:t>Quantification</a:t>
                </a:r>
                <a:endParaRPr lang="en-US" altLang="ja-JP" b="0" i="1" dirty="0">
                  <a:latin typeface="Cambria Math" charset="0"/>
                </a:endParaRPr>
              </a:p>
              <a:p>
                <a:pPr marL="548050" lvl="1" indent="0">
                  <a:buNone/>
                </a:pP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charset="0"/>
                          </a:rPr>
                          <m:t>𝑥</m:t>
                        </m:r>
                      </m:e>
                      <m:sup>
                        <m:r>
                          <a:rPr lang="en-US" altLang="ja-JP" b="0" i="1" smtClean="0">
                            <a:latin typeface="Cambria Math" charset="0"/>
                          </a:rPr>
                          <m:t>∗</m:t>
                        </m:r>
                      </m:sup>
                    </m:sSup>
                    <m:r>
                      <a:rPr lang="en-US" altLang="ja-JP" b="0" i="1" smtClean="0">
                        <a:latin typeface="Cambria Math" charset="0"/>
                      </a:rPr>
                      <m:t>=</m:t>
                    </m:r>
                    <m:r>
                      <a:rPr lang="en-US" altLang="ja-JP" b="0" i="1" smtClean="0">
                        <a:latin typeface="Cambria Math" charset="0"/>
                      </a:rPr>
                      <m:t>𝑎𝑟𝑔𝑚𝑎</m:t>
                    </m:r>
                    <m:sSub>
                      <m:sSubPr>
                        <m:ctrlPr>
                          <a:rPr lang="en-US" altLang="ja-JP" b="0" i="1" smtClean="0">
                            <a:latin typeface="Cambria Math" panose="02040503050406030204" pitchFamily="18" charset="0"/>
                          </a:rPr>
                        </m:ctrlPr>
                      </m:sSubPr>
                      <m:e>
                        <m:r>
                          <a:rPr lang="en-US" altLang="ja-JP" b="0" i="1" smtClean="0">
                            <a:latin typeface="Cambria Math" charset="0"/>
                          </a:rPr>
                          <m:t>𝑥</m:t>
                        </m:r>
                      </m:e>
                      <m:sub>
                        <m:r>
                          <a:rPr lang="en-US" altLang="ja-JP" b="0" i="1" smtClean="0">
                            <a:latin typeface="Cambria Math" charset="0"/>
                          </a:rPr>
                          <m:t>𝑥</m:t>
                        </m:r>
                        <m:r>
                          <a:rPr lang="en-US" altLang="ja-JP" b="0" i="1" smtClean="0">
                            <a:latin typeface="Cambria Math" charset="0"/>
                          </a:rPr>
                          <m:t>∈</m:t>
                        </m:r>
                        <m:r>
                          <a:rPr lang="en-US" altLang="ja-JP" b="0" i="1" smtClean="0">
                            <a:latin typeface="Cambria Math" charset="0"/>
                            <a:ea typeface="Cambria Math" charset="0"/>
                            <a:cs typeface="Cambria Math" charset="0"/>
                          </a:rPr>
                          <m:t>𝒰</m:t>
                        </m:r>
                      </m:sub>
                    </m:sSub>
                    <m:r>
                      <a:rPr lang="en-US" altLang="ja-JP" b="0" i="1" smtClean="0">
                        <a:latin typeface="Cambria Math"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charset="0"/>
                          </a:rPr>
                          <m:t>𝑖</m:t>
                        </m:r>
                      </m:sub>
                      <m:sup/>
                      <m:e>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𝑦</m:t>
                                </m:r>
                              </m:e>
                              <m:sub>
                                <m:r>
                                  <a:rPr lang="en-US" altLang="ja-JP" b="0" i="1" smtClean="0">
                                    <a:latin typeface="Cambria Math" charset="0"/>
                                  </a:rPr>
                                  <m:t>𝑖</m:t>
                                </m:r>
                              </m:sub>
                            </m:sSub>
                          </m:e>
                          <m:e>
                            <m:r>
                              <a:rPr lang="en-US" altLang="ja-JP" b="0" i="1" smtClean="0">
                                <a:latin typeface="Cambria Math" charset="0"/>
                              </a:rPr>
                              <m:t>𝑥</m:t>
                            </m:r>
                          </m:e>
                        </m:d>
                        <m:r>
                          <m:rPr>
                            <m:sty m:val="p"/>
                          </m:rPr>
                          <a:rPr lang="en-US" altLang="ja-JP" b="0" i="0" smtClean="0">
                            <a:latin typeface="Cambria Math" charset="0"/>
                          </a:rPr>
                          <m:t>log</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𝑥</m:t>
                        </m:r>
                        <m:r>
                          <a:rPr lang="en-US" altLang="ja-JP" b="0" i="1" smtClean="0">
                            <a:latin typeface="Cambria Math" charset="0"/>
                          </a:rPr>
                          <m:t>)</m:t>
                        </m:r>
                      </m:e>
                    </m:nary>
                    <m:r>
                      <a:rPr lang="en-US" altLang="ja-JP" b="0" i="1" smtClean="0">
                        <a:latin typeface="Cambria Math" charset="0"/>
                      </a:rPr>
                      <m:t>)</m:t>
                    </m:r>
                  </m:oMath>
                </a14:m>
                <a:r>
                  <a:rPr lang="en-US" altLang="ja-JP" dirty="0"/>
                  <a:t> </a:t>
                </a:r>
              </a:p>
              <a:p>
                <a:pPr marL="1005250" lvl="1" indent="-457200"/>
                <a:endParaRPr lang="en-US" altLang="ja-JP" dirty="0"/>
              </a:p>
              <a:p>
                <a:pPr marL="0" indent="0">
                  <a:buNone/>
                </a:pPr>
                <a:br>
                  <a:rPr lang="en-US" altLang="ja-JP" sz="2400" dirty="0"/>
                </a:br>
                <a:endParaRPr lang="en-US" altLang="ja-JP" dirty="0"/>
              </a:p>
              <a:p>
                <a:pPr marL="0" indent="0">
                  <a:buNone/>
                </a:pPr>
                <a:endParaRPr lang="en-US" altLang="ja-JP" dirty="0"/>
              </a:p>
              <a:p>
                <a:pPr marL="1005250" lvl="1" indent="-457200"/>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4751" y="1426532"/>
                <a:ext cx="10668000" cy="4873625"/>
              </a:xfrm>
              <a:blipFill rotWithShape="0">
                <a:blip r:embed="rId3"/>
                <a:stretch>
                  <a:fillRect l="-1029" t="-1126"/>
                </a:stretch>
              </a:blipFill>
            </p:spPr>
            <p:txBody>
              <a:bodyPr/>
              <a:lstStyle/>
              <a:p>
                <a:r>
                  <a:rPr lang="ja-JP" altLang="en-US">
                    <a:noFill/>
                  </a:rPr>
                  <a:t> </a:t>
                </a:r>
              </a:p>
            </p:txBody>
          </p:sp>
        </mc:Fallback>
      </mc:AlternateContent>
      <p:sp>
        <p:nvSpPr>
          <p:cNvPr id="4" name="Slide Number Placeholder 3"/>
          <p:cNvSpPr>
            <a:spLocks noGrp="1"/>
          </p:cNvSpPr>
          <p:nvPr>
            <p:ph type="sldNum" sz="quarter" idx="11"/>
          </p:nvPr>
        </p:nvSpPr>
        <p:spPr/>
        <p:txBody>
          <a:bodyPr/>
          <a:lstStyle/>
          <a:p>
            <a:fld id="{6113E31D-E2AB-40D1-8B51-AFA5AFEF393A}" type="slidenum">
              <a:rPr lang="en-US" smtClean="0"/>
              <a:t>17</a:t>
            </a:fld>
            <a:endParaRPr lang="en-US" dirty="0"/>
          </a:p>
        </p:txBody>
      </p:sp>
      <p:grpSp>
        <p:nvGrpSpPr>
          <p:cNvPr id="5" name="Group 4"/>
          <p:cNvGrpSpPr/>
          <p:nvPr/>
        </p:nvGrpSpPr>
        <p:grpSpPr>
          <a:xfrm>
            <a:off x="7427959" y="2021825"/>
            <a:ext cx="4490357" cy="3453502"/>
            <a:chOff x="6253843" y="1695436"/>
            <a:chExt cx="4490357" cy="3453502"/>
          </a:xfrm>
        </p:grpSpPr>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7191242" y="3632460"/>
            <a:ext cx="3064066" cy="2849279"/>
            <a:chOff x="6706209" y="3813028"/>
            <a:chExt cx="3064066" cy="2849279"/>
          </a:xfrm>
        </p:grpSpPr>
        <p:cxnSp>
          <p:nvCxnSpPr>
            <p:cNvPr id="37" name="Straight Arrow Connector 36"/>
            <p:cNvCxnSpPr>
              <a:stCxn id="40" idx="0"/>
              <a:endCxn id="78" idx="3"/>
            </p:cNvCxnSpPr>
            <p:nvPr/>
          </p:nvCxnSpPr>
          <p:spPr>
            <a:xfrm flipH="1" flipV="1">
              <a:off x="7642737" y="3813028"/>
              <a:ext cx="54064" cy="23876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40" idx="0"/>
              <a:endCxn id="75" idx="3"/>
            </p:cNvCxnSpPr>
            <p:nvPr/>
          </p:nvCxnSpPr>
          <p:spPr>
            <a:xfrm flipV="1">
              <a:off x="7696801" y="3891954"/>
              <a:ext cx="513415" cy="23086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a:stCxn id="40" idx="0"/>
              <a:endCxn id="71" idx="3"/>
            </p:cNvCxnSpPr>
            <p:nvPr/>
          </p:nvCxnSpPr>
          <p:spPr>
            <a:xfrm flipV="1">
              <a:off x="7696801" y="4431743"/>
              <a:ext cx="2073474" cy="1768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p:cNvSpPr txBox="1"/>
            <p:nvPr/>
          </p:nvSpPr>
          <p:spPr>
            <a:xfrm>
              <a:off x="6706209" y="6200642"/>
              <a:ext cx="1981183" cy="461665"/>
            </a:xfrm>
            <a:prstGeom prst="rect">
              <a:avLst/>
            </a:prstGeom>
            <a:noFill/>
          </p:spPr>
          <p:txBody>
            <a:bodyPr wrap="none" rtlCol="0">
              <a:spAutoFit/>
            </a:bodyPr>
            <a:lstStyle/>
            <a:p>
              <a:r>
                <a:rPr kumimoji="1" lang="en-US" altLang="ja-JP" sz="2400" b="1"/>
                <a:t>Informative!!!</a:t>
              </a:r>
              <a:endParaRPr kumimoji="1" lang="ja-JP" altLang="en-US" sz="2400" b="1" dirty="0"/>
            </a:p>
          </p:txBody>
        </p:sp>
      </p:grpSp>
      <p:grpSp>
        <p:nvGrpSpPr>
          <p:cNvPr id="49" name="Group 48"/>
          <p:cNvGrpSpPr/>
          <p:nvPr/>
        </p:nvGrpSpPr>
        <p:grpSpPr>
          <a:xfrm>
            <a:off x="5934888" y="2978350"/>
            <a:ext cx="2128531" cy="579725"/>
            <a:chOff x="5934888" y="2978350"/>
            <a:chExt cx="2128531" cy="579725"/>
          </a:xfrm>
        </p:grpSpPr>
        <p:sp>
          <p:nvSpPr>
            <p:cNvPr id="50" name="TextBox 49"/>
            <p:cNvSpPr txBox="1"/>
            <p:nvPr/>
          </p:nvSpPr>
          <p:spPr>
            <a:xfrm>
              <a:off x="5934888" y="2978350"/>
              <a:ext cx="2128531" cy="400110"/>
            </a:xfrm>
            <a:prstGeom prst="rect">
              <a:avLst/>
            </a:prstGeom>
            <a:noFill/>
          </p:spPr>
          <p:txBody>
            <a:bodyPr wrap="none" rtlCol="0">
              <a:spAutoFit/>
            </a:bodyPr>
            <a:lstStyle/>
            <a:p>
              <a:r>
                <a:rPr kumimoji="1" lang="en-US" altLang="ja-JP" sz="2000"/>
                <a:t>Decision boundary</a:t>
              </a:r>
              <a:endParaRPr kumimoji="1" lang="ja-JP" altLang="en-US" sz="2000" dirty="0"/>
            </a:p>
          </p:txBody>
        </p:sp>
        <p:cxnSp>
          <p:nvCxnSpPr>
            <p:cNvPr id="51" name="Straight Connector 50"/>
            <p:cNvCxnSpPr/>
            <p:nvPr/>
          </p:nvCxnSpPr>
          <p:spPr>
            <a:xfrm>
              <a:off x="7605901" y="3304995"/>
              <a:ext cx="139605" cy="25308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0607237" y="5719325"/>
            <a:ext cx="1504619" cy="994359"/>
            <a:chOff x="10334696" y="5843969"/>
            <a:chExt cx="1504619" cy="994359"/>
          </a:xfrm>
        </p:grpSpPr>
        <p:sp>
          <p:nvSpPr>
            <p:cNvPr id="53" name="Oval 52"/>
            <p:cNvSpPr/>
            <p:nvPr/>
          </p:nvSpPr>
          <p:spPr>
            <a:xfrm>
              <a:off x="10334696" y="5851744"/>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Oval 53"/>
            <p:cNvSpPr/>
            <p:nvPr/>
          </p:nvSpPr>
          <p:spPr>
            <a:xfrm>
              <a:off x="10334696" y="657020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TextBox 54"/>
            <p:cNvSpPr txBox="1"/>
            <p:nvPr/>
          </p:nvSpPr>
          <p:spPr>
            <a:xfrm>
              <a:off x="10617506" y="6438218"/>
              <a:ext cx="1221809" cy="400110"/>
            </a:xfrm>
            <a:prstGeom prst="rect">
              <a:avLst/>
            </a:prstGeom>
            <a:noFill/>
          </p:spPr>
          <p:txBody>
            <a:bodyPr wrap="none" rtlCol="0">
              <a:spAutoFit/>
            </a:bodyPr>
            <a:lstStyle/>
            <a:p>
              <a:r>
                <a:rPr kumimoji="1" lang="en-US" altLang="ja-JP" sz="2000"/>
                <a:t>unlabeled</a:t>
              </a:r>
              <a:endParaRPr kumimoji="1" lang="ja-JP" altLang="en-US" sz="2000" dirty="0"/>
            </a:p>
          </p:txBody>
        </p:sp>
        <p:sp>
          <p:nvSpPr>
            <p:cNvPr id="80" name="Oval 79"/>
            <p:cNvSpPr/>
            <p:nvPr/>
          </p:nvSpPr>
          <p:spPr>
            <a:xfrm>
              <a:off x="10334696" y="6093567"/>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TextBox 80"/>
            <p:cNvSpPr txBox="1"/>
            <p:nvPr/>
          </p:nvSpPr>
          <p:spPr>
            <a:xfrm>
              <a:off x="10680443" y="5843969"/>
              <a:ext cx="952505" cy="400110"/>
            </a:xfrm>
            <a:prstGeom prst="rect">
              <a:avLst/>
            </a:prstGeom>
            <a:noFill/>
          </p:spPr>
          <p:txBody>
            <a:bodyPr wrap="none" rtlCol="0">
              <a:spAutoFit/>
            </a:bodyPr>
            <a:lstStyle/>
            <a:p>
              <a:r>
                <a:rPr kumimoji="1" lang="en-US" altLang="ja-JP" sz="2000" dirty="0"/>
                <a:t>labeled</a:t>
              </a:r>
              <a:endParaRPr kumimoji="1" lang="ja-JP" altLang="en-US" sz="2000" dirty="0"/>
            </a:p>
          </p:txBody>
        </p:sp>
      </p:grpSp>
    </p:spTree>
    <p:extLst>
      <p:ext uri="{BB962C8B-B14F-4D97-AF65-F5344CB8AC3E}">
        <p14:creationId xmlns:p14="http://schemas.microsoft.com/office/powerpoint/2010/main" val="169625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 Uncertainty Sampling</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4751" y="1426532"/>
                <a:ext cx="10668000" cy="3831081"/>
              </a:xfrm>
            </p:spPr>
            <p:txBody>
              <a:bodyPr/>
              <a:lstStyle/>
              <a:p>
                <a:pPr marL="457200" indent="-457200"/>
                <a:r>
                  <a:rPr lang="en-US" altLang="ja-JP" dirty="0"/>
                  <a:t>Core idea</a:t>
                </a:r>
              </a:p>
              <a:p>
                <a:pPr marL="1005250" lvl="1" indent="-457200"/>
                <a:r>
                  <a:rPr lang="en-US" altLang="ja-JP" dirty="0"/>
                  <a:t>Most uncertain sample is informative</a:t>
                </a:r>
              </a:p>
              <a:p>
                <a:pPr marL="548050" lvl="1" indent="0">
                  <a:buNone/>
                </a:pPr>
                <a:endParaRPr lang="en-US" altLang="ja-JP" dirty="0"/>
              </a:p>
              <a:p>
                <a:pPr marL="457200" indent="-457200"/>
                <a:r>
                  <a:rPr lang="en-US" altLang="ja-JP" dirty="0"/>
                  <a:t>Quantification</a:t>
                </a:r>
                <a:endParaRPr lang="en-US" altLang="ja-JP" b="0" i="1" dirty="0">
                  <a:latin typeface="Cambria Math" charset="0"/>
                </a:endParaRPr>
              </a:p>
              <a:p>
                <a:pPr marL="548050" lvl="1" indent="0">
                  <a:buNone/>
                </a:pP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charset="0"/>
                          </a:rPr>
                          <m:t>𝑥</m:t>
                        </m:r>
                      </m:e>
                      <m:sup>
                        <m:r>
                          <a:rPr lang="en-US" altLang="ja-JP" b="0" i="1" smtClean="0">
                            <a:latin typeface="Cambria Math" charset="0"/>
                          </a:rPr>
                          <m:t>∗</m:t>
                        </m:r>
                      </m:sup>
                    </m:sSup>
                    <m:r>
                      <a:rPr lang="en-US" altLang="ja-JP" b="0" i="1" smtClean="0">
                        <a:latin typeface="Cambria Math" charset="0"/>
                      </a:rPr>
                      <m:t>=</m:t>
                    </m:r>
                    <m:r>
                      <a:rPr lang="en-US" altLang="ja-JP" b="0" i="1" smtClean="0">
                        <a:latin typeface="Cambria Math" charset="0"/>
                      </a:rPr>
                      <m:t>𝑎𝑟𝑔𝑚𝑎</m:t>
                    </m:r>
                    <m:sSub>
                      <m:sSubPr>
                        <m:ctrlPr>
                          <a:rPr lang="en-US" altLang="ja-JP" b="0" i="1" smtClean="0">
                            <a:latin typeface="Cambria Math" panose="02040503050406030204" pitchFamily="18" charset="0"/>
                          </a:rPr>
                        </m:ctrlPr>
                      </m:sSubPr>
                      <m:e>
                        <m:r>
                          <a:rPr lang="en-US" altLang="ja-JP" b="0" i="1" smtClean="0">
                            <a:latin typeface="Cambria Math" charset="0"/>
                          </a:rPr>
                          <m:t>𝑥</m:t>
                        </m:r>
                      </m:e>
                      <m:sub>
                        <m:r>
                          <a:rPr lang="en-US" altLang="ja-JP" b="0" i="1" smtClean="0">
                            <a:latin typeface="Cambria Math" charset="0"/>
                          </a:rPr>
                          <m:t>𝑥</m:t>
                        </m:r>
                        <m:r>
                          <a:rPr lang="en-US" altLang="ja-JP" b="0" i="1" smtClean="0">
                            <a:latin typeface="Cambria Math" charset="0"/>
                          </a:rPr>
                          <m:t>∈</m:t>
                        </m:r>
                        <m:r>
                          <a:rPr lang="en-US" altLang="ja-JP" b="0" i="1" smtClean="0">
                            <a:latin typeface="Cambria Math" charset="0"/>
                            <a:ea typeface="Cambria Math" charset="0"/>
                            <a:cs typeface="Cambria Math" charset="0"/>
                          </a:rPr>
                          <m:t>𝒰</m:t>
                        </m:r>
                      </m:sub>
                    </m:sSub>
                    <m:r>
                      <a:rPr lang="en-US" altLang="ja-JP" b="0" i="1" smtClean="0">
                        <a:latin typeface="Cambria Math"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charset="0"/>
                          </a:rPr>
                          <m:t>𝑖</m:t>
                        </m:r>
                      </m:sub>
                      <m:sup/>
                      <m:e>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𝑦</m:t>
                                </m:r>
                              </m:e>
                              <m:sub>
                                <m:r>
                                  <a:rPr lang="en-US" altLang="ja-JP" b="0" i="1" smtClean="0">
                                    <a:latin typeface="Cambria Math" charset="0"/>
                                  </a:rPr>
                                  <m:t>𝑖</m:t>
                                </m:r>
                              </m:sub>
                            </m:sSub>
                          </m:e>
                          <m:e>
                            <m:r>
                              <a:rPr lang="en-US" altLang="ja-JP" b="0" i="1" smtClean="0">
                                <a:latin typeface="Cambria Math" charset="0"/>
                              </a:rPr>
                              <m:t>𝑥</m:t>
                            </m:r>
                          </m:e>
                        </m:d>
                        <m:r>
                          <m:rPr>
                            <m:sty m:val="p"/>
                          </m:rPr>
                          <a:rPr lang="en-US" altLang="ja-JP" b="0" i="0" smtClean="0">
                            <a:latin typeface="Cambria Math" charset="0"/>
                          </a:rPr>
                          <m:t>log</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𝜃</m:t>
                            </m:r>
                          </m:sub>
                        </m:sSub>
                        <m:r>
                          <a:rPr lang="en-US" altLang="ja-JP" b="0" i="1" smtClean="0">
                            <a:latin typeface="Cambria Math" charset="0"/>
                          </a:rPr>
                          <m:t>(</m:t>
                        </m:r>
                        <m:r>
                          <a:rPr lang="en-US" altLang="ja-JP" b="0" i="1" smtClean="0">
                            <a:latin typeface="Cambria Math" charset="0"/>
                          </a:rPr>
                          <m:t>𝑦</m:t>
                        </m:r>
                        <m:r>
                          <a:rPr lang="en-US" altLang="ja-JP" b="0" i="1" smtClean="0">
                            <a:latin typeface="Cambria Math" charset="0"/>
                          </a:rPr>
                          <m:t>|</m:t>
                        </m:r>
                        <m:r>
                          <a:rPr lang="en-US" altLang="ja-JP" b="0" i="1" smtClean="0">
                            <a:latin typeface="Cambria Math" charset="0"/>
                          </a:rPr>
                          <m:t>𝑥</m:t>
                        </m:r>
                        <m:r>
                          <a:rPr lang="en-US" altLang="ja-JP" b="0" i="1" smtClean="0">
                            <a:latin typeface="Cambria Math" charset="0"/>
                          </a:rPr>
                          <m:t>)</m:t>
                        </m:r>
                      </m:e>
                    </m:nary>
                    <m:r>
                      <a:rPr lang="en-US" altLang="ja-JP" b="0" i="1" smtClean="0">
                        <a:latin typeface="Cambria Math" charset="0"/>
                      </a:rPr>
                      <m:t>)</m:t>
                    </m:r>
                  </m:oMath>
                </a14:m>
                <a:r>
                  <a:rPr lang="en-US" altLang="ja-JP" dirty="0"/>
                  <a:t> </a:t>
                </a:r>
              </a:p>
              <a:p>
                <a:pPr marL="1005250" lvl="1" indent="-457200"/>
                <a:endParaRPr lang="en-US" altLang="ja-JP" dirty="0"/>
              </a:p>
              <a:p>
                <a:pPr marL="0" indent="0">
                  <a:buNone/>
                </a:pPr>
                <a:br>
                  <a:rPr lang="en-US" altLang="ja-JP" sz="2400" dirty="0"/>
                </a:b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4751" y="1426532"/>
                <a:ext cx="10668000" cy="3831081"/>
              </a:xfrm>
              <a:blipFill rotWithShape="0">
                <a:blip r:embed="rId3"/>
                <a:stretch>
                  <a:fillRect l="-1029" t="-1433"/>
                </a:stretch>
              </a:blipFill>
            </p:spPr>
            <p:txBody>
              <a:bodyPr/>
              <a:lstStyle/>
              <a:p>
                <a:r>
                  <a:rPr lang="ja-JP" altLang="en-US">
                    <a:noFill/>
                  </a:rPr>
                  <a:t> </a:t>
                </a:r>
              </a:p>
            </p:txBody>
          </p:sp>
        </mc:Fallback>
      </mc:AlternateContent>
      <p:sp>
        <p:nvSpPr>
          <p:cNvPr id="4" name="Slide Number Placeholder 3"/>
          <p:cNvSpPr>
            <a:spLocks noGrp="1"/>
          </p:cNvSpPr>
          <p:nvPr>
            <p:ph type="sldNum" sz="quarter" idx="11"/>
          </p:nvPr>
        </p:nvSpPr>
        <p:spPr/>
        <p:txBody>
          <a:bodyPr/>
          <a:lstStyle/>
          <a:p>
            <a:fld id="{6113E31D-E2AB-40D1-8B51-AFA5AFEF393A}" type="slidenum">
              <a:rPr lang="en-US" smtClean="0"/>
              <a:t>18</a:t>
            </a:fld>
            <a:endParaRPr lang="en-US" dirty="0"/>
          </a:p>
        </p:txBody>
      </p:sp>
      <p:grpSp>
        <p:nvGrpSpPr>
          <p:cNvPr id="5" name="Group 4"/>
          <p:cNvGrpSpPr/>
          <p:nvPr/>
        </p:nvGrpSpPr>
        <p:grpSpPr>
          <a:xfrm>
            <a:off x="7427959" y="2021825"/>
            <a:ext cx="4490357" cy="3453502"/>
            <a:chOff x="6253843" y="1695436"/>
            <a:chExt cx="4490357" cy="3453502"/>
          </a:xfrm>
        </p:grpSpPr>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p:grpSp>
      <p:sp>
        <p:nvSpPr>
          <p:cNvPr id="9" name="Rectangle 8"/>
          <p:cNvSpPr/>
          <p:nvPr/>
        </p:nvSpPr>
        <p:spPr>
          <a:xfrm>
            <a:off x="631736" y="4441158"/>
            <a:ext cx="6096000" cy="1200329"/>
          </a:xfrm>
          <a:prstGeom prst="rect">
            <a:avLst/>
          </a:prstGeom>
        </p:spPr>
        <p:txBody>
          <a:bodyPr>
            <a:spAutoFit/>
          </a:bodyPr>
          <a:lstStyle/>
          <a:p>
            <a:pPr algn="ctr"/>
            <a:r>
              <a:rPr lang="en-US" altLang="ja-JP" sz="2400" dirty="0"/>
              <a:t>Most Previous Research use </a:t>
            </a:r>
          </a:p>
          <a:p>
            <a:pPr algn="ctr"/>
            <a:r>
              <a:rPr lang="en-US" altLang="ja-JP" sz="2400" dirty="0"/>
              <a:t>Uncertainty Sampling</a:t>
            </a:r>
            <a:br>
              <a:rPr lang="en-US" altLang="ja-JP" sz="2400" dirty="0"/>
            </a:br>
            <a:r>
              <a:rPr lang="en-US" altLang="ja-JP" sz="2400" dirty="0"/>
              <a:t> </a:t>
            </a:r>
            <a:r>
              <a:rPr lang="en-US" altLang="ja-JP" dirty="0"/>
              <a:t>[Wang et al., 2014][Li et al., 2016][Wang et al., 2017]</a:t>
            </a:r>
          </a:p>
        </p:txBody>
      </p:sp>
      <p:sp>
        <p:nvSpPr>
          <p:cNvPr id="6" name="Right Arrow 5"/>
          <p:cNvSpPr/>
          <p:nvPr/>
        </p:nvSpPr>
        <p:spPr>
          <a:xfrm>
            <a:off x="754751" y="5828271"/>
            <a:ext cx="802617" cy="49406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7" name="TextBox 6"/>
          <p:cNvSpPr txBox="1"/>
          <p:nvPr/>
        </p:nvSpPr>
        <p:spPr>
          <a:xfrm>
            <a:off x="1208012" y="5715225"/>
            <a:ext cx="5535170" cy="830997"/>
          </a:xfrm>
          <a:prstGeom prst="rect">
            <a:avLst/>
          </a:prstGeom>
          <a:noFill/>
        </p:spPr>
        <p:txBody>
          <a:bodyPr wrap="none" rtlCol="0">
            <a:spAutoFit/>
          </a:bodyPr>
          <a:lstStyle/>
          <a:p>
            <a:pPr lvl="1"/>
            <a:r>
              <a:rPr kumimoji="1" lang="en-US" altLang="ja-JP" sz="2400" dirty="0"/>
              <a:t>Network </a:t>
            </a:r>
            <a:r>
              <a:rPr lang="en-US" altLang="ja-JP" sz="2400" dirty="0"/>
              <a:t>Neural Network itself doesn’t </a:t>
            </a:r>
            <a:br>
              <a:rPr lang="en-US" altLang="ja-JP" sz="2400" dirty="0"/>
            </a:br>
            <a:r>
              <a:rPr lang="en-US" altLang="ja-JP" sz="2400" dirty="0"/>
              <a:t>represent uncertainty of output</a:t>
            </a:r>
          </a:p>
        </p:txBody>
      </p:sp>
      <p:grpSp>
        <p:nvGrpSpPr>
          <p:cNvPr id="41" name="Group 40"/>
          <p:cNvGrpSpPr/>
          <p:nvPr/>
        </p:nvGrpSpPr>
        <p:grpSpPr>
          <a:xfrm>
            <a:off x="7191242" y="3632460"/>
            <a:ext cx="3064066" cy="2849279"/>
            <a:chOff x="6706209" y="3813028"/>
            <a:chExt cx="3064066" cy="2849279"/>
          </a:xfrm>
        </p:grpSpPr>
        <p:cxnSp>
          <p:nvCxnSpPr>
            <p:cNvPr id="42" name="Straight Arrow Connector 41"/>
            <p:cNvCxnSpPr/>
            <p:nvPr/>
          </p:nvCxnSpPr>
          <p:spPr>
            <a:xfrm flipH="1" flipV="1">
              <a:off x="7642737" y="3813028"/>
              <a:ext cx="54064" cy="23876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V="1">
              <a:off x="7696801" y="3891954"/>
              <a:ext cx="513415" cy="23086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flipV="1">
              <a:off x="7696801" y="4431743"/>
              <a:ext cx="2073474" cy="1768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a:off x="6706209" y="6200642"/>
              <a:ext cx="1981183" cy="461665"/>
            </a:xfrm>
            <a:prstGeom prst="rect">
              <a:avLst/>
            </a:prstGeom>
            <a:noFill/>
          </p:spPr>
          <p:txBody>
            <a:bodyPr wrap="none" rtlCol="0">
              <a:spAutoFit/>
            </a:bodyPr>
            <a:lstStyle/>
            <a:p>
              <a:r>
                <a:rPr kumimoji="1" lang="en-US" altLang="ja-JP" sz="2400" b="1"/>
                <a:t>Informative!!!</a:t>
              </a:r>
              <a:endParaRPr kumimoji="1" lang="ja-JP" altLang="en-US" sz="2400" b="1" dirty="0"/>
            </a:p>
          </p:txBody>
        </p:sp>
      </p:grpSp>
      <p:grpSp>
        <p:nvGrpSpPr>
          <p:cNvPr id="46" name="Group 45"/>
          <p:cNvGrpSpPr/>
          <p:nvPr/>
        </p:nvGrpSpPr>
        <p:grpSpPr>
          <a:xfrm>
            <a:off x="5934888" y="2978350"/>
            <a:ext cx="2128531" cy="579725"/>
            <a:chOff x="5934888" y="2978350"/>
            <a:chExt cx="2128531" cy="579725"/>
          </a:xfrm>
        </p:grpSpPr>
        <p:sp>
          <p:nvSpPr>
            <p:cNvPr id="47" name="TextBox 46"/>
            <p:cNvSpPr txBox="1"/>
            <p:nvPr/>
          </p:nvSpPr>
          <p:spPr>
            <a:xfrm>
              <a:off x="5934888" y="2978350"/>
              <a:ext cx="2128531" cy="400110"/>
            </a:xfrm>
            <a:prstGeom prst="rect">
              <a:avLst/>
            </a:prstGeom>
            <a:noFill/>
          </p:spPr>
          <p:txBody>
            <a:bodyPr wrap="none" rtlCol="0">
              <a:spAutoFit/>
            </a:bodyPr>
            <a:lstStyle/>
            <a:p>
              <a:r>
                <a:rPr kumimoji="1" lang="en-US" altLang="ja-JP" sz="2000"/>
                <a:t>Decision boundary</a:t>
              </a:r>
              <a:endParaRPr kumimoji="1" lang="ja-JP" altLang="en-US" sz="2000" dirty="0"/>
            </a:p>
          </p:txBody>
        </p:sp>
        <p:cxnSp>
          <p:nvCxnSpPr>
            <p:cNvPr id="48" name="Straight Connector 47"/>
            <p:cNvCxnSpPr/>
            <p:nvPr/>
          </p:nvCxnSpPr>
          <p:spPr>
            <a:xfrm>
              <a:off x="7605901" y="3304995"/>
              <a:ext cx="139605" cy="25308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0607237" y="5719325"/>
            <a:ext cx="1504619" cy="994359"/>
            <a:chOff x="10334696" y="5843969"/>
            <a:chExt cx="1504619" cy="994359"/>
          </a:xfrm>
        </p:grpSpPr>
        <p:sp>
          <p:nvSpPr>
            <p:cNvPr id="50" name="Oval 49"/>
            <p:cNvSpPr/>
            <p:nvPr/>
          </p:nvSpPr>
          <p:spPr>
            <a:xfrm>
              <a:off x="10334696" y="5851744"/>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Oval 50"/>
            <p:cNvSpPr/>
            <p:nvPr/>
          </p:nvSpPr>
          <p:spPr>
            <a:xfrm>
              <a:off x="10334696" y="657020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Box 51"/>
            <p:cNvSpPr txBox="1"/>
            <p:nvPr/>
          </p:nvSpPr>
          <p:spPr>
            <a:xfrm>
              <a:off x="10617506" y="6438218"/>
              <a:ext cx="1221809" cy="400110"/>
            </a:xfrm>
            <a:prstGeom prst="rect">
              <a:avLst/>
            </a:prstGeom>
            <a:noFill/>
          </p:spPr>
          <p:txBody>
            <a:bodyPr wrap="none" rtlCol="0">
              <a:spAutoFit/>
            </a:bodyPr>
            <a:lstStyle/>
            <a:p>
              <a:r>
                <a:rPr kumimoji="1" lang="en-US" altLang="ja-JP" sz="2000"/>
                <a:t>unlabeled</a:t>
              </a:r>
              <a:endParaRPr kumimoji="1" lang="ja-JP" altLang="en-US" sz="2000" dirty="0"/>
            </a:p>
          </p:txBody>
        </p:sp>
        <p:sp>
          <p:nvSpPr>
            <p:cNvPr id="53" name="Oval 52"/>
            <p:cNvSpPr/>
            <p:nvPr/>
          </p:nvSpPr>
          <p:spPr>
            <a:xfrm>
              <a:off x="10334696" y="6093567"/>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TextBox 53"/>
            <p:cNvSpPr txBox="1"/>
            <p:nvPr/>
          </p:nvSpPr>
          <p:spPr>
            <a:xfrm>
              <a:off x="10680443" y="5843969"/>
              <a:ext cx="952505" cy="400110"/>
            </a:xfrm>
            <a:prstGeom prst="rect">
              <a:avLst/>
            </a:prstGeom>
            <a:noFill/>
          </p:spPr>
          <p:txBody>
            <a:bodyPr wrap="none" rtlCol="0">
              <a:spAutoFit/>
            </a:bodyPr>
            <a:lstStyle/>
            <a:p>
              <a:r>
                <a:rPr kumimoji="1" lang="en-US" altLang="ja-JP" sz="2000" dirty="0"/>
                <a:t>labeled</a:t>
              </a:r>
              <a:endParaRPr kumimoji="1" lang="ja-JP" altLang="en-US" sz="2000" dirty="0"/>
            </a:p>
          </p:txBody>
        </p:sp>
      </p:grpSp>
    </p:spTree>
    <p:extLst>
      <p:ext uri="{BB962C8B-B14F-4D97-AF65-F5344CB8AC3E}">
        <p14:creationId xmlns:p14="http://schemas.microsoft.com/office/powerpoint/2010/main" val="302905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a:t>
            </a:r>
            <a:r>
              <a:rPr kumimoji="1" lang="en-US" altLang="ja-JP" dirty="0"/>
              <a:t>. Query By Committee</a:t>
            </a:r>
            <a:endParaRPr kumimoji="1" lang="ja-JP" altLang="en-US" dirty="0"/>
          </a:p>
        </p:txBody>
      </p:sp>
      <p:sp>
        <p:nvSpPr>
          <p:cNvPr id="3" name="Content Placeholder 2"/>
          <p:cNvSpPr>
            <a:spLocks noGrp="1"/>
          </p:cNvSpPr>
          <p:nvPr>
            <p:ph idx="1"/>
          </p:nvPr>
        </p:nvSpPr>
        <p:spPr/>
        <p:txBody>
          <a:bodyPr/>
          <a:lstStyle/>
          <a:p>
            <a:r>
              <a:rPr lang="en-US" altLang="ja-JP" dirty="0"/>
              <a:t>Core idea</a:t>
            </a:r>
          </a:p>
          <a:p>
            <a:pPr lvl="1"/>
            <a:r>
              <a:rPr lang="en-US" altLang="ja-JP" dirty="0"/>
              <a:t>Informative samples reduce</a:t>
            </a:r>
            <a:br>
              <a:rPr lang="en-US" altLang="ja-JP" dirty="0"/>
            </a:br>
            <a:r>
              <a:rPr lang="en-US" altLang="ja-JP" dirty="0"/>
              <a:t> the size of </a:t>
            </a:r>
            <a:r>
              <a:rPr lang="en-US" altLang="ja-JP" b="1" dirty="0"/>
              <a:t>version space </a:t>
            </a:r>
          </a:p>
          <a:p>
            <a:endParaRPr lang="en-US" altLang="ja-JP" b="1" dirty="0"/>
          </a:p>
          <a:p>
            <a:pPr marL="0" indent="0">
              <a:buNone/>
            </a:pPr>
            <a:endParaRPr lang="en-US" altLang="ja-JP" dirty="0"/>
          </a:p>
          <a:p>
            <a:pPr marL="3524250" lvl="8" indent="0">
              <a:buNone/>
            </a:pPr>
            <a:endParaRPr kumimoji="1" lang="ja-JP" altLang="en-US" b="1" dirty="0"/>
          </a:p>
        </p:txBody>
      </p:sp>
      <p:sp>
        <p:nvSpPr>
          <p:cNvPr id="5" name="Slide Number Placeholder 4"/>
          <p:cNvSpPr>
            <a:spLocks noGrp="1"/>
          </p:cNvSpPr>
          <p:nvPr>
            <p:ph type="sldNum" sz="quarter" idx="11"/>
          </p:nvPr>
        </p:nvSpPr>
        <p:spPr/>
        <p:txBody>
          <a:bodyPr/>
          <a:lstStyle/>
          <a:p>
            <a:fld id="{6113E31D-E2AB-40D1-8B51-AFA5AFEF393A}" type="slidenum">
              <a:rPr lang="en-US" smtClean="0"/>
              <a:t>19</a:t>
            </a:fld>
            <a:endParaRPr lang="en-US" dirty="0"/>
          </a:p>
        </p:txBody>
      </p:sp>
      <p:grpSp>
        <p:nvGrpSpPr>
          <p:cNvPr id="4" name="Group 3"/>
          <p:cNvGrpSpPr/>
          <p:nvPr/>
        </p:nvGrpSpPr>
        <p:grpSpPr>
          <a:xfrm>
            <a:off x="3091508" y="2020838"/>
            <a:ext cx="6872000" cy="783846"/>
            <a:chOff x="3330099" y="2859293"/>
            <a:chExt cx="6872000" cy="783846"/>
          </a:xfrm>
        </p:grpSpPr>
        <p:sp>
          <p:nvSpPr>
            <p:cNvPr id="7" name="TextBox 6"/>
            <p:cNvSpPr txBox="1"/>
            <p:nvPr/>
          </p:nvSpPr>
          <p:spPr>
            <a:xfrm>
              <a:off x="5866009" y="2859293"/>
              <a:ext cx="433609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a:t>All the hypotheses that are</a:t>
              </a:r>
              <a:br>
                <a:rPr kumimoji="1" lang="en-US" altLang="ja-JP" dirty="0"/>
              </a:br>
              <a:r>
                <a:rPr kumimoji="1" lang="en-US" altLang="ja-JP" dirty="0"/>
                <a:t> consistent with current training samples</a:t>
              </a:r>
              <a:endParaRPr kumimoji="1" lang="ja-JP" altLang="en-US" dirty="0"/>
            </a:p>
          </p:txBody>
        </p:sp>
        <p:cxnSp>
          <p:nvCxnSpPr>
            <p:cNvPr id="10" name="Straight Connector 9"/>
            <p:cNvCxnSpPr/>
            <p:nvPr/>
          </p:nvCxnSpPr>
          <p:spPr>
            <a:xfrm>
              <a:off x="3330099" y="3643139"/>
              <a:ext cx="19002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7" idx="1"/>
            </p:cNvCxnSpPr>
            <p:nvPr/>
          </p:nvCxnSpPr>
          <p:spPr>
            <a:xfrm flipV="1">
              <a:off x="5129246" y="3182459"/>
              <a:ext cx="736763" cy="4606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flipH="1">
            <a:off x="3089150" y="2802808"/>
            <a:ext cx="915042" cy="1167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360081" y="3437544"/>
            <a:ext cx="3006155" cy="2244883"/>
            <a:chOff x="1149793" y="3747849"/>
            <a:chExt cx="3006155" cy="2244883"/>
          </a:xfrm>
        </p:grpSpPr>
        <p:grpSp>
          <p:nvGrpSpPr>
            <p:cNvPr id="55" name="Group 54"/>
            <p:cNvGrpSpPr/>
            <p:nvPr/>
          </p:nvGrpSpPr>
          <p:grpSpPr>
            <a:xfrm>
              <a:off x="1401285" y="3747849"/>
              <a:ext cx="2640342" cy="2158032"/>
              <a:chOff x="4619349" y="3123808"/>
              <a:chExt cx="2681717" cy="2191849"/>
            </a:xfrm>
          </p:grpSpPr>
          <p:grpSp>
            <p:nvGrpSpPr>
              <p:cNvPr id="59" name="Group 58"/>
              <p:cNvGrpSpPr/>
              <p:nvPr/>
            </p:nvGrpSpPr>
            <p:grpSpPr>
              <a:xfrm>
                <a:off x="4619349" y="3123808"/>
                <a:ext cx="2681717" cy="2191849"/>
                <a:chOff x="2702898" y="3957456"/>
                <a:chExt cx="1662002" cy="1358405"/>
              </a:xfrm>
            </p:grpSpPr>
            <p:sp>
              <p:nvSpPr>
                <p:cNvPr id="60" name="Oval 59"/>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3186031" y="4327036"/>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4275571" y="463092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2945794" y="441577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 name="Oval 56"/>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7" name="Rectangle 12"/>
            <p:cNvSpPr/>
            <p:nvPr/>
          </p:nvSpPr>
          <p:spPr>
            <a:xfrm>
              <a:off x="1149793" y="3851136"/>
              <a:ext cx="3006155" cy="2141596"/>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155045 h 2191849"/>
                <a:gd name="connsiteX5" fmla="*/ 0 w 3427052"/>
                <a:gd name="connsiteY5" fmla="*/ 2191849 h 2191849"/>
                <a:gd name="connsiteX6" fmla="*/ 0 w 3427052"/>
                <a:gd name="connsiteY6"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191849"/>
                <a:gd name="connsiteX1" fmla="*/ 1671391 w 3427052"/>
                <a:gd name="connsiteY1" fmla="*/ 1053744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7052" h="2441444">
                  <a:moveTo>
                    <a:pt x="0" y="0"/>
                  </a:moveTo>
                  <a:cubicBezTo>
                    <a:pt x="493969" y="373645"/>
                    <a:pt x="1415062" y="875312"/>
                    <a:pt x="1671391" y="1053744"/>
                  </a:cubicBezTo>
                  <a:lnTo>
                    <a:pt x="3427052" y="0"/>
                  </a:lnTo>
                  <a:lnTo>
                    <a:pt x="3427052" y="2441444"/>
                  </a:lnTo>
                  <a:cubicBezTo>
                    <a:pt x="1645092" y="1283021"/>
                    <a:pt x="3358789" y="2334934"/>
                    <a:pt x="1652974" y="1298123"/>
                  </a:cubicBezTo>
                  <a:lnTo>
                    <a:pt x="0" y="2191849"/>
                  </a:lnTo>
                  <a:lnTo>
                    <a:pt x="0" y="0"/>
                  </a:lnTo>
                  <a:close/>
                </a:path>
              </a:pathLst>
            </a:custGeom>
            <a:solidFill>
              <a:schemeClr val="bg1">
                <a:lumMod val="75000"/>
                <a:alpha val="63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grpSp>
      <p:grpSp>
        <p:nvGrpSpPr>
          <p:cNvPr id="18" name="Group 17"/>
          <p:cNvGrpSpPr/>
          <p:nvPr/>
        </p:nvGrpSpPr>
        <p:grpSpPr>
          <a:xfrm>
            <a:off x="5035309" y="3437544"/>
            <a:ext cx="3038351" cy="2244883"/>
            <a:chOff x="5284686" y="3747849"/>
            <a:chExt cx="3038351" cy="2244883"/>
          </a:xfrm>
        </p:grpSpPr>
        <p:grpSp>
          <p:nvGrpSpPr>
            <p:cNvPr id="82" name="Group 81"/>
            <p:cNvGrpSpPr/>
            <p:nvPr/>
          </p:nvGrpSpPr>
          <p:grpSpPr>
            <a:xfrm>
              <a:off x="5568373" y="3747849"/>
              <a:ext cx="2640342" cy="2158032"/>
              <a:chOff x="4619349" y="3123808"/>
              <a:chExt cx="2681717" cy="2191849"/>
            </a:xfrm>
          </p:grpSpPr>
          <p:grpSp>
            <p:nvGrpSpPr>
              <p:cNvPr id="84" name="Group 83"/>
              <p:cNvGrpSpPr/>
              <p:nvPr/>
            </p:nvGrpSpPr>
            <p:grpSpPr>
              <a:xfrm>
                <a:off x="4619349" y="3123808"/>
                <a:ext cx="2681717" cy="2191849"/>
                <a:chOff x="2702898" y="3957456"/>
                <a:chExt cx="1662002" cy="1358405"/>
              </a:xfrm>
            </p:grpSpPr>
            <p:sp>
              <p:nvSpPr>
                <p:cNvPr id="86" name="Oval 85"/>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Oval 86"/>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Oval 87"/>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Oval 88"/>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Oval 89"/>
                <p:cNvSpPr/>
                <p:nvPr/>
              </p:nvSpPr>
              <p:spPr>
                <a:xfrm>
                  <a:off x="3186031" y="4327036"/>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Oval 90"/>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Oval 91"/>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Oval 92"/>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Oval 93"/>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Oval 94"/>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Oval 95"/>
                <p:cNvSpPr/>
                <p:nvPr/>
              </p:nvSpPr>
              <p:spPr>
                <a:xfrm>
                  <a:off x="4275571" y="463091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Oval 96"/>
                <p:cNvSpPr/>
                <p:nvPr/>
              </p:nvSpPr>
              <p:spPr>
                <a:xfrm>
                  <a:off x="2945794" y="4415777"/>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Oval 97"/>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Oval 98"/>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Oval 99"/>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Oval 84"/>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8" name="Rectangle 12"/>
            <p:cNvSpPr/>
            <p:nvPr/>
          </p:nvSpPr>
          <p:spPr>
            <a:xfrm>
              <a:off x="5304003" y="3851136"/>
              <a:ext cx="3019034" cy="2141596"/>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155045 h 2191849"/>
                <a:gd name="connsiteX5" fmla="*/ 0 w 3427052"/>
                <a:gd name="connsiteY5" fmla="*/ 2191849 h 2191849"/>
                <a:gd name="connsiteX6" fmla="*/ 0 w 3427052"/>
                <a:gd name="connsiteY6"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191849"/>
                <a:gd name="connsiteX1" fmla="*/ 1671391 w 3427052"/>
                <a:gd name="connsiteY1" fmla="*/ 1053744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56416"/>
                <a:gd name="connsiteY0" fmla="*/ 734104 h 2441444"/>
                <a:gd name="connsiteX1" fmla="*/ 1700755 w 3456416"/>
                <a:gd name="connsiteY1" fmla="*/ 1053744 h 2441444"/>
                <a:gd name="connsiteX2" fmla="*/ 3456416 w 3456416"/>
                <a:gd name="connsiteY2" fmla="*/ 0 h 2441444"/>
                <a:gd name="connsiteX3" fmla="*/ 3456416 w 3456416"/>
                <a:gd name="connsiteY3" fmla="*/ 2441444 h 2441444"/>
                <a:gd name="connsiteX4" fmla="*/ 1682338 w 3456416"/>
                <a:gd name="connsiteY4" fmla="*/ 1298123 h 2441444"/>
                <a:gd name="connsiteX5" fmla="*/ 29364 w 3456416"/>
                <a:gd name="connsiteY5" fmla="*/ 2191849 h 2441444"/>
                <a:gd name="connsiteX6" fmla="*/ 0 w 3456416"/>
                <a:gd name="connsiteY6" fmla="*/ 734104 h 2441444"/>
                <a:gd name="connsiteX0" fmla="*/ 0 w 3456416"/>
                <a:gd name="connsiteY0" fmla="*/ 734104 h 2441444"/>
                <a:gd name="connsiteX1" fmla="*/ 1700755 w 3456416"/>
                <a:gd name="connsiteY1" fmla="*/ 1053744 h 2441444"/>
                <a:gd name="connsiteX2" fmla="*/ 3456416 w 3456416"/>
                <a:gd name="connsiteY2" fmla="*/ 0 h 2441444"/>
                <a:gd name="connsiteX3" fmla="*/ 3456416 w 3456416"/>
                <a:gd name="connsiteY3" fmla="*/ 2441444 h 2441444"/>
                <a:gd name="connsiteX4" fmla="*/ 1682338 w 3456416"/>
                <a:gd name="connsiteY4" fmla="*/ 1298123 h 2441444"/>
                <a:gd name="connsiteX5" fmla="*/ 29364 w 3456416"/>
                <a:gd name="connsiteY5" fmla="*/ 2191849 h 2441444"/>
                <a:gd name="connsiteX6" fmla="*/ 0 w 3456416"/>
                <a:gd name="connsiteY6" fmla="*/ 734104 h 2441444"/>
                <a:gd name="connsiteX0" fmla="*/ 0 w 3441734"/>
                <a:gd name="connsiteY0" fmla="*/ 939652 h 2441444"/>
                <a:gd name="connsiteX1" fmla="*/ 1686073 w 3441734"/>
                <a:gd name="connsiteY1" fmla="*/ 1053744 h 2441444"/>
                <a:gd name="connsiteX2" fmla="*/ 3441734 w 3441734"/>
                <a:gd name="connsiteY2" fmla="*/ 0 h 2441444"/>
                <a:gd name="connsiteX3" fmla="*/ 3441734 w 3441734"/>
                <a:gd name="connsiteY3" fmla="*/ 2441444 h 2441444"/>
                <a:gd name="connsiteX4" fmla="*/ 1667656 w 3441734"/>
                <a:gd name="connsiteY4" fmla="*/ 1298123 h 2441444"/>
                <a:gd name="connsiteX5" fmla="*/ 14682 w 3441734"/>
                <a:gd name="connsiteY5" fmla="*/ 2191849 h 2441444"/>
                <a:gd name="connsiteX6" fmla="*/ 0 w 3441734"/>
                <a:gd name="connsiteY6" fmla="*/ 939652 h 2441444"/>
                <a:gd name="connsiteX0" fmla="*/ 0 w 3441734"/>
                <a:gd name="connsiteY0" fmla="*/ 939652 h 2441444"/>
                <a:gd name="connsiteX1" fmla="*/ 1686073 w 3441734"/>
                <a:gd name="connsiteY1" fmla="*/ 1053744 h 2441444"/>
                <a:gd name="connsiteX2" fmla="*/ 3441734 w 3441734"/>
                <a:gd name="connsiteY2" fmla="*/ 0 h 2441444"/>
                <a:gd name="connsiteX3" fmla="*/ 3441734 w 3441734"/>
                <a:gd name="connsiteY3" fmla="*/ 2441444 h 2441444"/>
                <a:gd name="connsiteX4" fmla="*/ 1667656 w 3441734"/>
                <a:gd name="connsiteY4" fmla="*/ 1298123 h 2441444"/>
                <a:gd name="connsiteX5" fmla="*/ 14682 w 3441734"/>
                <a:gd name="connsiteY5" fmla="*/ 2191849 h 2441444"/>
                <a:gd name="connsiteX6" fmla="*/ 0 w 3441734"/>
                <a:gd name="connsiteY6" fmla="*/ 939652 h 2441444"/>
                <a:gd name="connsiteX0" fmla="*/ 0 w 3441734"/>
                <a:gd name="connsiteY0" fmla="*/ 939652 h 2441444"/>
                <a:gd name="connsiteX1" fmla="*/ 1686073 w 3441734"/>
                <a:gd name="connsiteY1" fmla="*/ 1053744 h 2441444"/>
                <a:gd name="connsiteX2" fmla="*/ 3441734 w 3441734"/>
                <a:gd name="connsiteY2" fmla="*/ 0 h 2441444"/>
                <a:gd name="connsiteX3" fmla="*/ 3441734 w 3441734"/>
                <a:gd name="connsiteY3" fmla="*/ 2441444 h 2441444"/>
                <a:gd name="connsiteX4" fmla="*/ 1667656 w 3441734"/>
                <a:gd name="connsiteY4" fmla="*/ 1298123 h 2441444"/>
                <a:gd name="connsiteX5" fmla="*/ 14682 w 3441734"/>
                <a:gd name="connsiteY5" fmla="*/ 2191849 h 2441444"/>
                <a:gd name="connsiteX6" fmla="*/ 0 w 3441734"/>
                <a:gd name="connsiteY6" fmla="*/ 939652 h 244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1734" h="2441444">
                  <a:moveTo>
                    <a:pt x="0" y="939652"/>
                  </a:moveTo>
                  <a:lnTo>
                    <a:pt x="1686073" y="1053744"/>
                  </a:lnTo>
                  <a:lnTo>
                    <a:pt x="3441734" y="0"/>
                  </a:lnTo>
                  <a:lnTo>
                    <a:pt x="3441734" y="2441444"/>
                  </a:lnTo>
                  <a:cubicBezTo>
                    <a:pt x="1659774" y="1283021"/>
                    <a:pt x="3373471" y="2334934"/>
                    <a:pt x="1667656" y="1298123"/>
                  </a:cubicBezTo>
                  <a:lnTo>
                    <a:pt x="14682" y="2191849"/>
                  </a:lnTo>
                  <a:lnTo>
                    <a:pt x="0" y="939652"/>
                  </a:lnTo>
                  <a:close/>
                </a:path>
              </a:pathLst>
            </a:custGeom>
            <a:solidFill>
              <a:schemeClr val="bg1">
                <a:lumMod val="75000"/>
                <a:alpha val="63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sp>
          <p:nvSpPr>
            <p:cNvPr id="77" name="Rectangle 12"/>
            <p:cNvSpPr/>
            <p:nvPr/>
          </p:nvSpPr>
          <p:spPr>
            <a:xfrm>
              <a:off x="5284686" y="3832412"/>
              <a:ext cx="1491874" cy="931526"/>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155045 h 2191849"/>
                <a:gd name="connsiteX5" fmla="*/ 0 w 3427052"/>
                <a:gd name="connsiteY5" fmla="*/ 2191849 h 2191849"/>
                <a:gd name="connsiteX6" fmla="*/ 0 w 3427052"/>
                <a:gd name="connsiteY6"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191849"/>
                <a:gd name="connsiteX1" fmla="*/ 1671391 w 3427052"/>
                <a:gd name="connsiteY1" fmla="*/ 1053744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15330 w 3442382"/>
                <a:gd name="connsiteY0" fmla="*/ 0 h 2441444"/>
                <a:gd name="connsiteX1" fmla="*/ 1686721 w 3442382"/>
                <a:gd name="connsiteY1" fmla="*/ 1053744 h 2441444"/>
                <a:gd name="connsiteX2" fmla="*/ 3442382 w 3442382"/>
                <a:gd name="connsiteY2" fmla="*/ 0 h 2441444"/>
                <a:gd name="connsiteX3" fmla="*/ 3442382 w 3442382"/>
                <a:gd name="connsiteY3" fmla="*/ 2441444 h 2441444"/>
                <a:gd name="connsiteX4" fmla="*/ 1668304 w 3442382"/>
                <a:gd name="connsiteY4" fmla="*/ 1298123 h 2441444"/>
                <a:gd name="connsiteX5" fmla="*/ 0 w 3442382"/>
                <a:gd name="connsiteY5" fmla="*/ 934805 h 2441444"/>
                <a:gd name="connsiteX6" fmla="*/ 15330 w 3442382"/>
                <a:gd name="connsiteY6" fmla="*/ 0 h 2441444"/>
                <a:gd name="connsiteX0" fmla="*/ 15330 w 3442382"/>
                <a:gd name="connsiteY0" fmla="*/ 0 h 2441444"/>
                <a:gd name="connsiteX1" fmla="*/ 1686721 w 3442382"/>
                <a:gd name="connsiteY1" fmla="*/ 1053744 h 2441444"/>
                <a:gd name="connsiteX2" fmla="*/ 3442382 w 3442382"/>
                <a:gd name="connsiteY2" fmla="*/ 0 h 2441444"/>
                <a:gd name="connsiteX3" fmla="*/ 3442382 w 3442382"/>
                <a:gd name="connsiteY3" fmla="*/ 2441444 h 2441444"/>
                <a:gd name="connsiteX4" fmla="*/ 1668304 w 3442382"/>
                <a:gd name="connsiteY4" fmla="*/ 1052846 h 2441444"/>
                <a:gd name="connsiteX5" fmla="*/ 0 w 3442382"/>
                <a:gd name="connsiteY5" fmla="*/ 934805 h 2441444"/>
                <a:gd name="connsiteX6" fmla="*/ 15330 w 3442382"/>
                <a:gd name="connsiteY6" fmla="*/ 0 h 2441444"/>
                <a:gd name="connsiteX0" fmla="*/ 15330 w 3442382"/>
                <a:gd name="connsiteY0" fmla="*/ 0 h 1053745"/>
                <a:gd name="connsiteX1" fmla="*/ 1686721 w 3442382"/>
                <a:gd name="connsiteY1" fmla="*/ 1053744 h 1053745"/>
                <a:gd name="connsiteX2" fmla="*/ 3442382 w 3442382"/>
                <a:gd name="connsiteY2" fmla="*/ 0 h 1053745"/>
                <a:gd name="connsiteX3" fmla="*/ 1668304 w 3442382"/>
                <a:gd name="connsiteY3" fmla="*/ 1052846 h 1053745"/>
                <a:gd name="connsiteX4" fmla="*/ 0 w 3442382"/>
                <a:gd name="connsiteY4" fmla="*/ 934805 h 1053745"/>
                <a:gd name="connsiteX5" fmla="*/ 15330 w 3442382"/>
                <a:gd name="connsiteY5" fmla="*/ 0 h 1053745"/>
                <a:gd name="connsiteX0" fmla="*/ 15330 w 1686720"/>
                <a:gd name="connsiteY0" fmla="*/ 0 h 1053744"/>
                <a:gd name="connsiteX1" fmla="*/ 1686721 w 1686720"/>
                <a:gd name="connsiteY1" fmla="*/ 1053744 h 1053744"/>
                <a:gd name="connsiteX2" fmla="*/ 1668304 w 1686720"/>
                <a:gd name="connsiteY2" fmla="*/ 1052846 h 1053744"/>
                <a:gd name="connsiteX3" fmla="*/ 0 w 1686720"/>
                <a:gd name="connsiteY3" fmla="*/ 934805 h 1053744"/>
                <a:gd name="connsiteX4" fmla="*/ 15330 w 1686720"/>
                <a:gd name="connsiteY4" fmla="*/ 0 h 1053744"/>
                <a:gd name="connsiteX0" fmla="*/ 29362 w 1700754"/>
                <a:gd name="connsiteY0" fmla="*/ 8207 h 1061951"/>
                <a:gd name="connsiteX1" fmla="*/ 1700753 w 1700754"/>
                <a:gd name="connsiteY1" fmla="*/ 1061951 h 1061951"/>
                <a:gd name="connsiteX2" fmla="*/ 1682336 w 1700754"/>
                <a:gd name="connsiteY2" fmla="*/ 1061053 h 1061951"/>
                <a:gd name="connsiteX3" fmla="*/ 14032 w 1700754"/>
                <a:gd name="connsiteY3" fmla="*/ 943012 h 1061951"/>
                <a:gd name="connsiteX4" fmla="*/ 9 w 1700754"/>
                <a:gd name="connsiteY4" fmla="*/ 0 h 1061951"/>
                <a:gd name="connsiteX5" fmla="*/ 29362 w 1700754"/>
                <a:gd name="connsiteY5" fmla="*/ 8207 h 106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0754" h="1061951">
                  <a:moveTo>
                    <a:pt x="29362" y="8207"/>
                  </a:moveTo>
                  <a:cubicBezTo>
                    <a:pt x="523331" y="381852"/>
                    <a:pt x="1444424" y="883519"/>
                    <a:pt x="1700753" y="1061951"/>
                  </a:cubicBezTo>
                  <a:lnTo>
                    <a:pt x="1682336" y="1061053"/>
                  </a:lnTo>
                  <a:lnTo>
                    <a:pt x="14032" y="943012"/>
                  </a:lnTo>
                  <a:cubicBezTo>
                    <a:pt x="14467" y="649114"/>
                    <a:pt x="-426" y="293898"/>
                    <a:pt x="9" y="0"/>
                  </a:cubicBezTo>
                  <a:lnTo>
                    <a:pt x="29362" y="8207"/>
                  </a:lnTo>
                  <a:close/>
                </a:path>
              </a:pathLst>
            </a:custGeom>
            <a:noFill/>
            <a:ln w="38100">
              <a:solidFill>
                <a:schemeClr val="bg1">
                  <a:lumMod val="6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sp>
          <p:nvSpPr>
            <p:cNvPr id="8" name="Oval 7"/>
            <p:cNvSpPr/>
            <p:nvPr/>
          </p:nvSpPr>
          <p:spPr>
            <a:xfrm>
              <a:off x="5762434" y="4301441"/>
              <a:ext cx="525543" cy="525543"/>
            </a:xfrm>
            <a:prstGeom prst="ellipse">
              <a:avLst/>
            </a:prstGeom>
            <a:noFill/>
            <a:ln w="444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grpSp>
        <p:nvGrpSpPr>
          <p:cNvPr id="15" name="Group 14"/>
          <p:cNvGrpSpPr/>
          <p:nvPr/>
        </p:nvGrpSpPr>
        <p:grpSpPr>
          <a:xfrm>
            <a:off x="8979714" y="3508500"/>
            <a:ext cx="3006976" cy="2244883"/>
            <a:chOff x="8993573" y="3818805"/>
            <a:chExt cx="3006976" cy="2244883"/>
          </a:xfrm>
        </p:grpSpPr>
        <p:grpSp>
          <p:nvGrpSpPr>
            <p:cNvPr id="163" name="Group 162"/>
            <p:cNvGrpSpPr/>
            <p:nvPr/>
          </p:nvGrpSpPr>
          <p:grpSpPr>
            <a:xfrm>
              <a:off x="9245886" y="3818805"/>
              <a:ext cx="2640342" cy="2158032"/>
              <a:chOff x="2702898" y="3957456"/>
              <a:chExt cx="1662002" cy="1358405"/>
            </a:xfrm>
          </p:grpSpPr>
          <p:sp>
            <p:nvSpPr>
              <p:cNvPr id="165" name="Oval 164"/>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Oval 165"/>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Oval 166"/>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Oval 167"/>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Oval 168"/>
              <p:cNvSpPr/>
              <p:nvPr/>
            </p:nvSpPr>
            <p:spPr>
              <a:xfrm>
                <a:off x="3186031" y="4327036"/>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Oval 169"/>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Oval 170"/>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Oval 171"/>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Oval 172"/>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Oval 173"/>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Oval 174"/>
              <p:cNvSpPr/>
              <p:nvPr/>
            </p:nvSpPr>
            <p:spPr>
              <a:xfrm>
                <a:off x="4275571" y="459603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Oval 175"/>
              <p:cNvSpPr/>
              <p:nvPr/>
            </p:nvSpPr>
            <p:spPr>
              <a:xfrm>
                <a:off x="2945794" y="4415777"/>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Oval 176"/>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Oval 177"/>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Oval 178"/>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4" name="Oval 163"/>
            <p:cNvSpPr/>
            <p:nvPr/>
          </p:nvSpPr>
          <p:spPr>
            <a:xfrm>
              <a:off x="10155327" y="4915551"/>
              <a:ext cx="141912" cy="141912"/>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Rectangle 12"/>
            <p:cNvSpPr/>
            <p:nvPr/>
          </p:nvSpPr>
          <p:spPr>
            <a:xfrm>
              <a:off x="8993573" y="3922093"/>
              <a:ext cx="1449962" cy="1922655"/>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155045 h 2191849"/>
                <a:gd name="connsiteX5" fmla="*/ 0 w 3427052"/>
                <a:gd name="connsiteY5" fmla="*/ 2191849 h 2191849"/>
                <a:gd name="connsiteX6" fmla="*/ 0 w 3427052"/>
                <a:gd name="connsiteY6"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191849"/>
                <a:gd name="connsiteX1" fmla="*/ 1671391 w 3427052"/>
                <a:gd name="connsiteY1" fmla="*/ 1053744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289790 h 2731234"/>
                <a:gd name="connsiteX1" fmla="*/ 3427052 w 3427052"/>
                <a:gd name="connsiteY1" fmla="*/ 289790 h 2731234"/>
                <a:gd name="connsiteX2" fmla="*/ 3427052 w 3427052"/>
                <a:gd name="connsiteY2" fmla="*/ 2731234 h 2731234"/>
                <a:gd name="connsiteX3" fmla="*/ 1652974 w 3427052"/>
                <a:gd name="connsiteY3" fmla="*/ 1587913 h 2731234"/>
                <a:gd name="connsiteX4" fmla="*/ 0 w 3427052"/>
                <a:gd name="connsiteY4" fmla="*/ 2481639 h 2731234"/>
                <a:gd name="connsiteX5" fmla="*/ 0 w 3427052"/>
                <a:gd name="connsiteY5" fmla="*/ 289790 h 2731234"/>
                <a:gd name="connsiteX0" fmla="*/ 0 w 3427052"/>
                <a:gd name="connsiteY0" fmla="*/ 0 h 2441444"/>
                <a:gd name="connsiteX1" fmla="*/ 3427052 w 3427052"/>
                <a:gd name="connsiteY1" fmla="*/ 2441444 h 2441444"/>
                <a:gd name="connsiteX2" fmla="*/ 1652974 w 3427052"/>
                <a:gd name="connsiteY2" fmla="*/ 1298123 h 2441444"/>
                <a:gd name="connsiteX3" fmla="*/ 0 w 3427052"/>
                <a:gd name="connsiteY3" fmla="*/ 2191849 h 2441444"/>
                <a:gd name="connsiteX4" fmla="*/ 0 w 3427052"/>
                <a:gd name="connsiteY4" fmla="*/ 0 h 2441444"/>
                <a:gd name="connsiteX0" fmla="*/ 0 w 1652974"/>
                <a:gd name="connsiteY0" fmla="*/ 13986 h 2205834"/>
                <a:gd name="connsiteX1" fmla="*/ 1652974 w 1652974"/>
                <a:gd name="connsiteY1" fmla="*/ 1312109 h 2205834"/>
                <a:gd name="connsiteX2" fmla="*/ 0 w 1652974"/>
                <a:gd name="connsiteY2" fmla="*/ 2205835 h 2205834"/>
                <a:gd name="connsiteX3" fmla="*/ 0 w 1652974"/>
                <a:gd name="connsiteY3" fmla="*/ 13986 h 2205834"/>
                <a:gd name="connsiteX0" fmla="*/ 0 w 1652974"/>
                <a:gd name="connsiteY0" fmla="*/ 12859 h 2204708"/>
                <a:gd name="connsiteX1" fmla="*/ 1652974 w 1652974"/>
                <a:gd name="connsiteY1" fmla="*/ 1310982 h 2204708"/>
                <a:gd name="connsiteX2" fmla="*/ 0 w 1652974"/>
                <a:gd name="connsiteY2" fmla="*/ 2204708 h 2204708"/>
                <a:gd name="connsiteX3" fmla="*/ 0 w 1652974"/>
                <a:gd name="connsiteY3" fmla="*/ 12859 h 2204708"/>
                <a:gd name="connsiteX0" fmla="*/ 0 w 1652974"/>
                <a:gd name="connsiteY0" fmla="*/ 0 h 2191849"/>
                <a:gd name="connsiteX1" fmla="*/ 1652974 w 1652974"/>
                <a:gd name="connsiteY1" fmla="*/ 1298123 h 2191849"/>
                <a:gd name="connsiteX2" fmla="*/ 0 w 1652974"/>
                <a:gd name="connsiteY2" fmla="*/ 2191849 h 2191849"/>
                <a:gd name="connsiteX3" fmla="*/ 0 w 1652974"/>
                <a:gd name="connsiteY3" fmla="*/ 0 h 2191849"/>
                <a:gd name="connsiteX0" fmla="*/ 0 w 1652974"/>
                <a:gd name="connsiteY0" fmla="*/ 0 h 2191849"/>
                <a:gd name="connsiteX1" fmla="*/ 1652974 w 1652974"/>
                <a:gd name="connsiteY1" fmla="*/ 1298123 h 2191849"/>
                <a:gd name="connsiteX2" fmla="*/ 0 w 1652974"/>
                <a:gd name="connsiteY2" fmla="*/ 2191849 h 2191849"/>
                <a:gd name="connsiteX3" fmla="*/ 0 w 1652974"/>
                <a:gd name="connsiteY3" fmla="*/ 0 h 2191849"/>
              </a:gdLst>
              <a:ahLst/>
              <a:cxnLst>
                <a:cxn ang="0">
                  <a:pos x="connsiteX0" y="connsiteY0"/>
                </a:cxn>
                <a:cxn ang="0">
                  <a:pos x="connsiteX1" y="connsiteY1"/>
                </a:cxn>
                <a:cxn ang="0">
                  <a:pos x="connsiteX2" y="connsiteY2"/>
                </a:cxn>
                <a:cxn ang="0">
                  <a:pos x="connsiteX3" y="connsiteY3"/>
                </a:cxn>
              </a:cxnLst>
              <a:rect l="l" t="t" r="r" b="b"/>
              <a:pathLst>
                <a:path w="1652974" h="2191849">
                  <a:moveTo>
                    <a:pt x="0" y="0"/>
                  </a:moveTo>
                  <a:cubicBezTo>
                    <a:pt x="275496" y="203632"/>
                    <a:pt x="1361708" y="1040123"/>
                    <a:pt x="1652974" y="1298123"/>
                  </a:cubicBezTo>
                  <a:lnTo>
                    <a:pt x="0" y="2191849"/>
                  </a:lnTo>
                  <a:lnTo>
                    <a:pt x="0" y="0"/>
                  </a:lnTo>
                  <a:close/>
                </a:path>
              </a:pathLst>
            </a:custGeom>
            <a:noFill/>
            <a:ln w="38100">
              <a:solidFill>
                <a:schemeClr val="bg1">
                  <a:lumMod val="6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sp>
          <p:nvSpPr>
            <p:cNvPr id="269" name="Rectangle 12"/>
            <p:cNvSpPr/>
            <p:nvPr/>
          </p:nvSpPr>
          <p:spPr>
            <a:xfrm>
              <a:off x="8994394" y="3922092"/>
              <a:ext cx="3006155" cy="2141596"/>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652974 w 3427052"/>
                <a:gd name="connsiteY5" fmla="*/ 1155045 h 2191849"/>
                <a:gd name="connsiteX6" fmla="*/ 0 w 3427052"/>
                <a:gd name="connsiteY6" fmla="*/ 2191849 h 2191849"/>
                <a:gd name="connsiteX7" fmla="*/ 0 w 3427052"/>
                <a:gd name="connsiteY7"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155045 h 2191849"/>
                <a:gd name="connsiteX5" fmla="*/ 0 w 3427052"/>
                <a:gd name="connsiteY5" fmla="*/ 2191849 h 2191849"/>
                <a:gd name="connsiteX6" fmla="*/ 0 w 3427052"/>
                <a:gd name="connsiteY6" fmla="*/ 0 h 2191849"/>
                <a:gd name="connsiteX0" fmla="*/ 0 w 3427052"/>
                <a:gd name="connsiteY0" fmla="*/ 0 h 2191849"/>
                <a:gd name="connsiteX1" fmla="*/ 1691831 w 3427052"/>
                <a:gd name="connsiteY1" fmla="*/ 1196822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191849"/>
                <a:gd name="connsiteX1" fmla="*/ 1671391 w 3427052"/>
                <a:gd name="connsiteY1" fmla="*/ 1053744 h 2191849"/>
                <a:gd name="connsiteX2" fmla="*/ 3427052 w 3427052"/>
                <a:gd name="connsiteY2" fmla="*/ 0 h 2191849"/>
                <a:gd name="connsiteX3" fmla="*/ 3427052 w 3427052"/>
                <a:gd name="connsiteY3" fmla="*/ 2191849 h 2191849"/>
                <a:gd name="connsiteX4" fmla="*/ 1652974 w 3427052"/>
                <a:gd name="connsiteY4" fmla="*/ 1298123 h 2191849"/>
                <a:gd name="connsiteX5" fmla="*/ 0 w 3427052"/>
                <a:gd name="connsiteY5" fmla="*/ 2191849 h 2191849"/>
                <a:gd name="connsiteX6" fmla="*/ 0 w 3427052"/>
                <a:gd name="connsiteY6" fmla="*/ 0 h 2191849"/>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0 w 3427052"/>
                <a:gd name="connsiteY5" fmla="*/ 2191849 h 2441444"/>
                <a:gd name="connsiteX6" fmla="*/ 0 w 3427052"/>
                <a:gd name="connsiteY6" fmla="*/ 0 h 2441444"/>
                <a:gd name="connsiteX0" fmla="*/ 0 w 3427052"/>
                <a:gd name="connsiteY0" fmla="*/ 0 h 2441444"/>
                <a:gd name="connsiteX1" fmla="*/ 1671391 w 3427052"/>
                <a:gd name="connsiteY1" fmla="*/ 1053744 h 2441444"/>
                <a:gd name="connsiteX2" fmla="*/ 3427052 w 3427052"/>
                <a:gd name="connsiteY2" fmla="*/ 0 h 2441444"/>
                <a:gd name="connsiteX3" fmla="*/ 3427052 w 3427052"/>
                <a:gd name="connsiteY3" fmla="*/ 2441444 h 2441444"/>
                <a:gd name="connsiteX4" fmla="*/ 1652974 w 3427052"/>
                <a:gd name="connsiteY4" fmla="*/ 1298123 h 2441444"/>
                <a:gd name="connsiteX5" fmla="*/ 15330 w 3427052"/>
                <a:gd name="connsiteY5" fmla="*/ 15016 h 2441444"/>
                <a:gd name="connsiteX6" fmla="*/ 0 w 3427052"/>
                <a:gd name="connsiteY6" fmla="*/ 0 h 244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7052" h="2441444">
                  <a:moveTo>
                    <a:pt x="0" y="0"/>
                  </a:moveTo>
                  <a:cubicBezTo>
                    <a:pt x="493969" y="373645"/>
                    <a:pt x="1415062" y="875312"/>
                    <a:pt x="1671391" y="1053744"/>
                  </a:cubicBezTo>
                  <a:lnTo>
                    <a:pt x="3427052" y="0"/>
                  </a:lnTo>
                  <a:lnTo>
                    <a:pt x="3427052" y="2441444"/>
                  </a:lnTo>
                  <a:cubicBezTo>
                    <a:pt x="1645092" y="1283021"/>
                    <a:pt x="3358789" y="2334934"/>
                    <a:pt x="1652974" y="1298123"/>
                  </a:cubicBezTo>
                  <a:lnTo>
                    <a:pt x="15330" y="15016"/>
                  </a:lnTo>
                  <a:lnTo>
                    <a:pt x="0" y="0"/>
                  </a:lnTo>
                  <a:close/>
                </a:path>
              </a:pathLst>
            </a:custGeom>
            <a:solidFill>
              <a:schemeClr val="bg1">
                <a:lumMod val="75000"/>
                <a:alpha val="63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sp>
          <p:nvSpPr>
            <p:cNvPr id="78" name="Oval 77"/>
            <p:cNvSpPr/>
            <p:nvPr/>
          </p:nvSpPr>
          <p:spPr>
            <a:xfrm>
              <a:off x="9419259" y="4384336"/>
              <a:ext cx="525543" cy="525543"/>
            </a:xfrm>
            <a:prstGeom prst="ellipse">
              <a:avLst/>
            </a:prstGeom>
            <a:noFill/>
            <a:ln w="444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sp>
        <p:nvSpPr>
          <p:cNvPr id="16" name="TextBox 15"/>
          <p:cNvSpPr txBox="1"/>
          <p:nvPr/>
        </p:nvSpPr>
        <p:spPr>
          <a:xfrm>
            <a:off x="8242163" y="4393884"/>
            <a:ext cx="502061" cy="400110"/>
          </a:xfrm>
          <a:prstGeom prst="rect">
            <a:avLst/>
          </a:prstGeom>
          <a:noFill/>
        </p:spPr>
        <p:txBody>
          <a:bodyPr wrap="none" rtlCol="0">
            <a:spAutoFit/>
          </a:bodyPr>
          <a:lstStyle/>
          <a:p>
            <a:r>
              <a:rPr kumimoji="1" lang="en-US" altLang="ja-JP" sz="2000" b="1"/>
              <a:t>OR</a:t>
            </a:r>
            <a:endParaRPr kumimoji="1" lang="ja-JP" altLang="en-US" sz="2000" b="1" dirty="0"/>
          </a:p>
        </p:txBody>
      </p:sp>
      <p:sp>
        <p:nvSpPr>
          <p:cNvPr id="21" name="Right Arrow 20"/>
          <p:cNvSpPr/>
          <p:nvPr/>
        </p:nvSpPr>
        <p:spPr>
          <a:xfrm>
            <a:off x="3740727" y="4378525"/>
            <a:ext cx="779964" cy="55230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cxnSp>
        <p:nvCxnSpPr>
          <p:cNvPr id="25" name="Straight Connector 24"/>
          <p:cNvCxnSpPr/>
          <p:nvPr/>
        </p:nvCxnSpPr>
        <p:spPr>
          <a:xfrm>
            <a:off x="5318997" y="4236612"/>
            <a:ext cx="1180007" cy="2046184"/>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6524375" y="4905171"/>
            <a:ext cx="2646585" cy="1377625"/>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26842" y="6310155"/>
            <a:ext cx="4017382" cy="400110"/>
          </a:xfrm>
          <a:prstGeom prst="rect">
            <a:avLst/>
          </a:prstGeom>
          <a:noFill/>
        </p:spPr>
        <p:txBody>
          <a:bodyPr wrap="none" rtlCol="0">
            <a:spAutoFit/>
          </a:bodyPr>
          <a:lstStyle/>
          <a:p>
            <a:r>
              <a:rPr kumimoji="1" lang="en-US" altLang="ja-JP" sz="2000" b="1"/>
              <a:t>Expected reduction of version space</a:t>
            </a:r>
            <a:endParaRPr kumimoji="1" lang="ja-JP" altLang="en-US" sz="2000" b="1" dirty="0"/>
          </a:p>
        </p:txBody>
      </p:sp>
      <p:cxnSp>
        <p:nvCxnSpPr>
          <p:cNvPr id="102" name="Straight Connector 101"/>
          <p:cNvCxnSpPr/>
          <p:nvPr/>
        </p:nvCxnSpPr>
        <p:spPr>
          <a:xfrm flipV="1">
            <a:off x="429580" y="3641084"/>
            <a:ext cx="2837253" cy="1796857"/>
          </a:xfrm>
          <a:prstGeom prst="line">
            <a:avLst/>
          </a:prstGeom>
          <a:ln w="22225"/>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a:off x="429580" y="3656979"/>
            <a:ext cx="2837253" cy="1920000"/>
          </a:xfrm>
          <a:prstGeom prst="line">
            <a:avLst/>
          </a:prstGeom>
          <a:ln w="22225"/>
        </p:spPr>
        <p:style>
          <a:lnRef idx="2">
            <a:schemeClr val="dk1"/>
          </a:lnRef>
          <a:fillRef idx="0">
            <a:schemeClr val="dk1"/>
          </a:fillRef>
          <a:effectRef idx="1">
            <a:schemeClr val="dk1"/>
          </a:effectRef>
          <a:fontRef idx="minor">
            <a:schemeClr val="tx1"/>
          </a:fontRef>
        </p:style>
      </p:cxnSp>
      <p:cxnSp>
        <p:nvCxnSpPr>
          <p:cNvPr id="104" name="Straight Connector 103"/>
          <p:cNvCxnSpPr/>
          <p:nvPr/>
        </p:nvCxnSpPr>
        <p:spPr>
          <a:xfrm flipV="1">
            <a:off x="316753" y="4129219"/>
            <a:ext cx="2969254" cy="986916"/>
          </a:xfrm>
          <a:prstGeom prst="line">
            <a:avLst/>
          </a:prstGeom>
          <a:ln w="22225"/>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flipV="1">
            <a:off x="323550" y="4664644"/>
            <a:ext cx="3034017" cy="81659"/>
          </a:xfrm>
          <a:prstGeom prst="line">
            <a:avLst/>
          </a:prstGeom>
          <a:ln w="222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526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Outline</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kumimoji="1" lang="en-US" altLang="ja-JP" dirty="0">
                <a:solidFill>
                  <a:srgbClr val="FF0000"/>
                </a:solidFill>
              </a:rPr>
              <a:t>Background and Motivation</a:t>
            </a:r>
          </a:p>
          <a:p>
            <a:pPr marL="565200" indent="-457200">
              <a:buFont typeface="+mj-lt"/>
              <a:buAutoNum type="arabicPeriod"/>
            </a:pPr>
            <a:r>
              <a:rPr kumimoji="1" lang="en-US" altLang="ja-JP" dirty="0"/>
              <a:t>Related work</a:t>
            </a:r>
          </a:p>
          <a:p>
            <a:pPr marL="565200" indent="-457200">
              <a:buFont typeface="+mj-lt"/>
              <a:buAutoNum type="arabicPeriod"/>
            </a:pPr>
            <a:r>
              <a:rPr kumimoji="1" lang="en-US" altLang="ja-JP" dirty="0"/>
              <a:t>Proposed Method</a:t>
            </a:r>
          </a:p>
          <a:p>
            <a:pPr marL="565200" indent="-457200">
              <a:buFont typeface="+mj-lt"/>
              <a:buAutoNum type="arabicPeriod"/>
            </a:pPr>
            <a:r>
              <a:rPr kumimoji="1" lang="en-US" altLang="ja-JP" dirty="0"/>
              <a:t>Experiments on </a:t>
            </a:r>
            <a:r>
              <a:rPr lang="en-US" altLang="ja-JP" dirty="0"/>
              <a:t>pathological image dataset</a:t>
            </a:r>
          </a:p>
          <a:p>
            <a:pPr marL="565200" indent="-457200">
              <a:buFont typeface="+mj-lt"/>
              <a:buAutoNum type="arabicPeriod"/>
            </a:pPr>
            <a:r>
              <a:rPr lang="en-US" altLang="ja-JP" dirty="0"/>
              <a:t>Conclusion</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28412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a:t>
            </a:r>
            <a:r>
              <a:rPr kumimoji="1" lang="en-US" altLang="ja-JP" dirty="0"/>
              <a:t>. Query By Committee</a:t>
            </a:r>
            <a:endParaRPr kumimoji="1" lang="ja-JP" altLang="en-US" dirty="0"/>
          </a:p>
        </p:txBody>
      </p:sp>
      <p:sp>
        <p:nvSpPr>
          <p:cNvPr id="3" name="Content Placeholder 2"/>
          <p:cNvSpPr>
            <a:spLocks noGrp="1"/>
          </p:cNvSpPr>
          <p:nvPr>
            <p:ph idx="1"/>
          </p:nvPr>
        </p:nvSpPr>
        <p:spPr/>
        <p:txBody>
          <a:bodyPr/>
          <a:lstStyle/>
          <a:p>
            <a:r>
              <a:rPr lang="en-US" altLang="ja-JP" dirty="0"/>
              <a:t>Core idea</a:t>
            </a:r>
          </a:p>
          <a:p>
            <a:pPr lvl="1"/>
            <a:r>
              <a:rPr lang="en-US" altLang="ja-JP" dirty="0"/>
              <a:t>Informative samples reduce</a:t>
            </a:r>
            <a:br>
              <a:rPr lang="en-US" altLang="ja-JP" dirty="0"/>
            </a:br>
            <a:r>
              <a:rPr lang="en-US" altLang="ja-JP" dirty="0"/>
              <a:t> the size of </a:t>
            </a:r>
            <a:r>
              <a:rPr lang="en-US" altLang="ja-JP" b="1" dirty="0"/>
              <a:t>version space </a:t>
            </a:r>
          </a:p>
          <a:p>
            <a:pPr marL="0" indent="0">
              <a:buNone/>
            </a:pPr>
            <a:endParaRPr lang="en-US" altLang="ja-JP" b="1" dirty="0"/>
          </a:p>
          <a:p>
            <a:pPr lvl="1"/>
            <a:r>
              <a:rPr lang="en-US" altLang="ja-JP" dirty="0"/>
              <a:t>Approximate version space with </a:t>
            </a:r>
            <a:br>
              <a:rPr lang="en-US" altLang="ja-JP" dirty="0"/>
            </a:br>
            <a:r>
              <a:rPr lang="en-US" altLang="ja-JP" dirty="0"/>
              <a:t>multiple classifiers from different initialization</a:t>
            </a:r>
          </a:p>
          <a:p>
            <a:endParaRPr lang="en-US" altLang="ja-JP" dirty="0"/>
          </a:p>
          <a:p>
            <a:pPr lvl="8"/>
            <a:endParaRPr kumimoji="1" lang="ja-JP" altLang="en-US" b="1" dirty="0"/>
          </a:p>
        </p:txBody>
      </p:sp>
      <p:sp>
        <p:nvSpPr>
          <p:cNvPr id="5" name="Slide Number Placeholder 4"/>
          <p:cNvSpPr>
            <a:spLocks noGrp="1"/>
          </p:cNvSpPr>
          <p:nvPr>
            <p:ph type="sldNum" sz="quarter" idx="11"/>
          </p:nvPr>
        </p:nvSpPr>
        <p:spPr/>
        <p:txBody>
          <a:bodyPr/>
          <a:lstStyle/>
          <a:p>
            <a:fld id="{6113E31D-E2AB-40D1-8B51-AFA5AFEF393A}" type="slidenum">
              <a:rPr lang="en-US" smtClean="0"/>
              <a:t>20</a:t>
            </a:fld>
            <a:endParaRPr lang="en-US" dirty="0"/>
          </a:p>
        </p:txBody>
      </p:sp>
      <p:grpSp>
        <p:nvGrpSpPr>
          <p:cNvPr id="20" name="Group 19"/>
          <p:cNvGrpSpPr/>
          <p:nvPr/>
        </p:nvGrpSpPr>
        <p:grpSpPr>
          <a:xfrm>
            <a:off x="8120927" y="1595121"/>
            <a:ext cx="3006155" cy="2158032"/>
            <a:chOff x="7795463" y="1750103"/>
            <a:chExt cx="3006155" cy="2158032"/>
          </a:xfrm>
        </p:grpSpPr>
        <p:grpSp>
          <p:nvGrpSpPr>
            <p:cNvPr id="55" name="Group 54"/>
            <p:cNvGrpSpPr/>
            <p:nvPr/>
          </p:nvGrpSpPr>
          <p:grpSpPr>
            <a:xfrm>
              <a:off x="8046955" y="1750103"/>
              <a:ext cx="2640342" cy="2158032"/>
              <a:chOff x="4619349" y="3123808"/>
              <a:chExt cx="2681717" cy="2191849"/>
            </a:xfrm>
          </p:grpSpPr>
          <p:grpSp>
            <p:nvGrpSpPr>
              <p:cNvPr id="59" name="Group 58"/>
              <p:cNvGrpSpPr/>
              <p:nvPr/>
            </p:nvGrpSpPr>
            <p:grpSpPr>
              <a:xfrm>
                <a:off x="4619349" y="3123808"/>
                <a:ext cx="2681717" cy="2191849"/>
                <a:chOff x="2702898" y="3957456"/>
                <a:chExt cx="1662002" cy="1358405"/>
              </a:xfrm>
            </p:grpSpPr>
            <p:sp>
              <p:nvSpPr>
                <p:cNvPr id="60" name="Oval 59"/>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318603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4275571" y="4875108"/>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2945794" y="441577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 name="Oval 56"/>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Rectangle 12"/>
            <p:cNvSpPr/>
            <p:nvPr/>
          </p:nvSpPr>
          <p:spPr>
            <a:xfrm>
              <a:off x="7795463" y="1853389"/>
              <a:ext cx="3006155" cy="1922655"/>
            </a:xfrm>
            <a:custGeom>
              <a:avLst/>
              <a:gdLst>
                <a:gd name="connsiteX0" fmla="*/ 0 w 3427052"/>
                <a:gd name="connsiteY0" fmla="*/ 0 h 2191849"/>
                <a:gd name="connsiteX1" fmla="*/ 3427052 w 3427052"/>
                <a:gd name="connsiteY1" fmla="*/ 0 h 2191849"/>
                <a:gd name="connsiteX2" fmla="*/ 3427052 w 3427052"/>
                <a:gd name="connsiteY2" fmla="*/ 2191849 h 2191849"/>
                <a:gd name="connsiteX3" fmla="*/ 0 w 3427052"/>
                <a:gd name="connsiteY3" fmla="*/ 2191849 h 2191849"/>
                <a:gd name="connsiteX4" fmla="*/ 0 w 3427052"/>
                <a:gd name="connsiteY4"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0 w 3427052"/>
                <a:gd name="connsiteY4" fmla="*/ 2191849 h 2191849"/>
                <a:gd name="connsiteX5" fmla="*/ 0 w 3427052"/>
                <a:gd name="connsiteY5"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0 h 2191849"/>
                <a:gd name="connsiteX1" fmla="*/ 1537973 w 3427052"/>
                <a:gd name="connsiteY1" fmla="*/ 1070590 h 2191849"/>
                <a:gd name="connsiteX2" fmla="*/ 3427052 w 3427052"/>
                <a:gd name="connsiteY2" fmla="*/ 0 h 2191849"/>
                <a:gd name="connsiteX3" fmla="*/ 3427052 w 3427052"/>
                <a:gd name="connsiteY3" fmla="*/ 2191849 h 2191849"/>
                <a:gd name="connsiteX4" fmla="*/ 1305498 w 3427052"/>
                <a:gd name="connsiteY4" fmla="*/ 1318562 h 2191849"/>
                <a:gd name="connsiteX5" fmla="*/ 0 w 3427052"/>
                <a:gd name="connsiteY5" fmla="*/ 2191849 h 2191849"/>
                <a:gd name="connsiteX6" fmla="*/ 0 w 3427052"/>
                <a:gd name="connsiteY6" fmla="*/ 0 h 2191849"/>
                <a:gd name="connsiteX0" fmla="*/ 0 w 3427052"/>
                <a:gd name="connsiteY0" fmla="*/ 34877 h 2226726"/>
                <a:gd name="connsiteX1" fmla="*/ 1119519 w 3427052"/>
                <a:gd name="connsiteY1" fmla="*/ 965982 h 2226726"/>
                <a:gd name="connsiteX2" fmla="*/ 1537973 w 3427052"/>
                <a:gd name="connsiteY2" fmla="*/ 110546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934985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34877 h 2226726"/>
                <a:gd name="connsiteX1" fmla="*/ 1119519 w 3427052"/>
                <a:gd name="connsiteY1" fmla="*/ 965982 h 2226726"/>
                <a:gd name="connsiteX2" fmla="*/ 1971926 w 3427052"/>
                <a:gd name="connsiteY2" fmla="*/ 1012477 h 2226726"/>
                <a:gd name="connsiteX3" fmla="*/ 3427052 w 3427052"/>
                <a:gd name="connsiteY3" fmla="*/ 34877 h 2226726"/>
                <a:gd name="connsiteX4" fmla="*/ 3427052 w 3427052"/>
                <a:gd name="connsiteY4" fmla="*/ 2226726 h 2226726"/>
                <a:gd name="connsiteX5" fmla="*/ 1305498 w 3427052"/>
                <a:gd name="connsiteY5" fmla="*/ 1353439 h 2226726"/>
                <a:gd name="connsiteX6" fmla="*/ 0 w 3427052"/>
                <a:gd name="connsiteY6" fmla="*/ 2226726 h 2226726"/>
                <a:gd name="connsiteX7" fmla="*/ 0 w 3427052"/>
                <a:gd name="connsiteY7" fmla="*/ 34877 h 2226726"/>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77600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 name="connsiteX0" fmla="*/ 0 w 3427052"/>
                <a:gd name="connsiteY0" fmla="*/ 0 h 2191849"/>
                <a:gd name="connsiteX1" fmla="*/ 1119519 w 3427052"/>
                <a:gd name="connsiteY1" fmla="*/ 931105 h 2191849"/>
                <a:gd name="connsiteX2" fmla="*/ 1971926 w 3427052"/>
                <a:gd name="connsiteY2" fmla="*/ 915606 h 2191849"/>
                <a:gd name="connsiteX3" fmla="*/ 3427052 w 3427052"/>
                <a:gd name="connsiteY3" fmla="*/ 0 h 2191849"/>
                <a:gd name="connsiteX4" fmla="*/ 3427052 w 3427052"/>
                <a:gd name="connsiteY4" fmla="*/ 2191849 h 2191849"/>
                <a:gd name="connsiteX5" fmla="*/ 1305498 w 3427052"/>
                <a:gd name="connsiteY5" fmla="*/ 1318562 h 2191849"/>
                <a:gd name="connsiteX6" fmla="*/ 0 w 3427052"/>
                <a:gd name="connsiteY6" fmla="*/ 2191849 h 2191849"/>
                <a:gd name="connsiteX7" fmla="*/ 0 w 3427052"/>
                <a:gd name="connsiteY7" fmla="*/ 0 h 219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7052" h="2191849">
                  <a:moveTo>
                    <a:pt x="0" y="0"/>
                  </a:moveTo>
                  <a:cubicBezTo>
                    <a:pt x="493969" y="373645"/>
                    <a:pt x="863190" y="752673"/>
                    <a:pt x="1119519" y="931105"/>
                  </a:cubicBezTo>
                  <a:lnTo>
                    <a:pt x="1971926" y="915606"/>
                  </a:lnTo>
                  <a:cubicBezTo>
                    <a:pt x="2472467" y="594905"/>
                    <a:pt x="2942010" y="305202"/>
                    <a:pt x="3427052" y="0"/>
                  </a:cubicBezTo>
                  <a:lnTo>
                    <a:pt x="3427052" y="2191849"/>
                  </a:lnTo>
                  <a:cubicBezTo>
                    <a:pt x="2849021" y="1973079"/>
                    <a:pt x="3154391" y="2048777"/>
                    <a:pt x="1305498" y="1318562"/>
                  </a:cubicBezTo>
                  <a:lnTo>
                    <a:pt x="0" y="2191849"/>
                  </a:lnTo>
                  <a:lnTo>
                    <a:pt x="0" y="0"/>
                  </a:lnTo>
                  <a:close/>
                </a:path>
              </a:pathLst>
            </a:custGeom>
            <a:solidFill>
              <a:schemeClr val="bg1">
                <a:lumMod val="75000"/>
                <a:alpha val="63000"/>
              </a:schemeClr>
            </a:solidFill>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solidFill>
                  <a:schemeClr val="accent2"/>
                </a:solidFill>
              </a:endParaRPr>
            </a:p>
          </p:txBody>
        </p:sp>
      </p:grpSp>
      <p:sp>
        <p:nvSpPr>
          <p:cNvPr id="23" name="Down Arrow 22"/>
          <p:cNvSpPr/>
          <p:nvPr/>
        </p:nvSpPr>
        <p:spPr>
          <a:xfrm>
            <a:off x="9317221" y="3939037"/>
            <a:ext cx="460549" cy="57103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nvGrpSpPr>
          <p:cNvPr id="14" name="Group 13"/>
          <p:cNvGrpSpPr/>
          <p:nvPr/>
        </p:nvGrpSpPr>
        <p:grpSpPr>
          <a:xfrm>
            <a:off x="1740620" y="4577679"/>
            <a:ext cx="5055791" cy="461665"/>
            <a:chOff x="1739524" y="6055298"/>
            <a:chExt cx="5055791" cy="461665"/>
          </a:xfrm>
        </p:grpSpPr>
        <mc:AlternateContent xmlns:mc="http://schemas.openxmlformats.org/markup-compatibility/2006" xmlns:a14="http://schemas.microsoft.com/office/drawing/2010/main">
          <mc:Choice Requires="a14">
            <p:sp>
              <p:nvSpPr>
                <p:cNvPr id="6" name="TextBox 5"/>
                <p:cNvSpPr txBox="1"/>
                <p:nvPr/>
              </p:nvSpPr>
              <p:spPr>
                <a:xfrm>
                  <a:off x="2769405" y="6055298"/>
                  <a:ext cx="4025910" cy="461665"/>
                </a:xfrm>
                <a:prstGeom prst="rect">
                  <a:avLst/>
                </a:prstGeom>
                <a:noFill/>
              </p:spPr>
              <p:txBody>
                <a:bodyPr wrap="none" rtlCol="0">
                  <a:spAutoFit/>
                </a:bodyPr>
                <a:lstStyle/>
                <a:p>
                  <a:r>
                    <a:rPr lang="en-US" altLang="ja-JP" sz="2400" dirty="0"/>
                    <a:t>Committee </a:t>
                  </a:r>
                  <a14:m>
                    <m:oMath xmlns:m="http://schemas.openxmlformats.org/officeDocument/2006/math">
                      <m:r>
                        <a:rPr lang="en-US" altLang="ja-JP" sz="2400" i="1">
                          <a:latin typeface="Cambria Math" charset="0"/>
                        </a:rPr>
                        <m:t>𝐶</m:t>
                      </m:r>
                      <m:r>
                        <a:rPr lang="en-US" altLang="ja-JP" sz="2400" i="1">
                          <a:latin typeface="Cambria Math" charset="0"/>
                        </a:rPr>
                        <m:t>=</m:t>
                      </m:r>
                      <m:d>
                        <m:dPr>
                          <m:begChr m:val="{"/>
                          <m:endChr m:val="}"/>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1</m:t>
                              </m:r>
                            </m:sub>
                          </m:sSub>
                          <m:r>
                            <a:rPr lang="en-US" altLang="ja-JP" sz="2400" i="1">
                              <a:latin typeface="Cambria Math" charset="0"/>
                            </a:rPr>
                            <m:t>, </m:t>
                          </m:r>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2</m:t>
                              </m:r>
                            </m:sub>
                          </m:sSub>
                          <m:r>
                            <a:rPr lang="en-US" altLang="ja-JP" sz="2400" i="1">
                              <a:latin typeface="Cambria Math" charset="0"/>
                            </a:rPr>
                            <m:t>, …, </m:t>
                          </m:r>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𝑛</m:t>
                              </m:r>
                            </m:sub>
                          </m:sSub>
                        </m:e>
                      </m:d>
                    </m:oMath>
                  </a14:m>
                  <a:endParaRPr kumimoji="1" lang="ja-JP"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769405" y="6055298"/>
                  <a:ext cx="4025910" cy="461665"/>
                </a:xfrm>
                <a:prstGeom prst="rect">
                  <a:avLst/>
                </a:prstGeom>
                <a:blipFill rotWithShape="0">
                  <a:blip r:embed="rId3"/>
                  <a:stretch>
                    <a:fillRect l="-2269" t="-10526" b="-28947"/>
                  </a:stretch>
                </a:blipFill>
              </p:spPr>
              <p:txBody>
                <a:bodyPr/>
                <a:lstStyle/>
                <a:p>
                  <a:r>
                    <a:rPr lang="ja-JP" altLang="en-US">
                      <a:noFill/>
                    </a:rPr>
                    <a:t> </a:t>
                  </a:r>
                </a:p>
              </p:txBody>
            </p:sp>
          </mc:Fallback>
        </mc:AlternateContent>
        <p:sp>
          <p:nvSpPr>
            <p:cNvPr id="8" name="Right Arrow 7"/>
            <p:cNvSpPr/>
            <p:nvPr/>
          </p:nvSpPr>
          <p:spPr>
            <a:xfrm>
              <a:off x="1739524" y="6106815"/>
              <a:ext cx="700192" cy="37292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grpSp>
        <p:nvGrpSpPr>
          <p:cNvPr id="12" name="Group 11"/>
          <p:cNvGrpSpPr/>
          <p:nvPr/>
        </p:nvGrpSpPr>
        <p:grpSpPr>
          <a:xfrm>
            <a:off x="8028694" y="4402130"/>
            <a:ext cx="3682038" cy="2227925"/>
            <a:chOff x="8028694" y="4402130"/>
            <a:chExt cx="3682038" cy="2227925"/>
          </a:xfrm>
        </p:grpSpPr>
        <p:grpSp>
          <p:nvGrpSpPr>
            <p:cNvPr id="222" name="Group 221"/>
            <p:cNvGrpSpPr/>
            <p:nvPr/>
          </p:nvGrpSpPr>
          <p:grpSpPr>
            <a:xfrm>
              <a:off x="8028694" y="4507789"/>
              <a:ext cx="3227175" cy="2122266"/>
              <a:chOff x="4317907" y="3123808"/>
              <a:chExt cx="3332984" cy="2191849"/>
            </a:xfrm>
          </p:grpSpPr>
          <p:grpSp>
            <p:nvGrpSpPr>
              <p:cNvPr id="216" name="Group 215"/>
              <p:cNvGrpSpPr/>
              <p:nvPr/>
            </p:nvGrpSpPr>
            <p:grpSpPr>
              <a:xfrm>
                <a:off x="4317907" y="3123808"/>
                <a:ext cx="3332984" cy="2191849"/>
                <a:chOff x="5853984" y="3183466"/>
                <a:chExt cx="3332984" cy="2191849"/>
              </a:xfrm>
            </p:grpSpPr>
            <p:grpSp>
              <p:nvGrpSpPr>
                <p:cNvPr id="198" name="Group 197"/>
                <p:cNvGrpSpPr/>
                <p:nvPr/>
              </p:nvGrpSpPr>
              <p:grpSpPr>
                <a:xfrm>
                  <a:off x="5853984" y="3419323"/>
                  <a:ext cx="3332984" cy="1883923"/>
                  <a:chOff x="4891189" y="4148294"/>
                  <a:chExt cx="2065627" cy="1167567"/>
                </a:xfrm>
              </p:grpSpPr>
              <p:cxnSp>
                <p:nvCxnSpPr>
                  <p:cNvPr id="163" name="Straight Connector 162"/>
                  <p:cNvCxnSpPr/>
                  <p:nvPr/>
                </p:nvCxnSpPr>
                <p:spPr>
                  <a:xfrm flipV="1">
                    <a:off x="4934801" y="4492716"/>
                    <a:ext cx="2022015" cy="449374"/>
                  </a:xfrm>
                  <a:prstGeom prst="line">
                    <a:avLst/>
                  </a:prstGeom>
                  <a:ln w="22225"/>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4891189" y="4550737"/>
                    <a:ext cx="2065627" cy="208743"/>
                  </a:xfrm>
                  <a:prstGeom prst="line">
                    <a:avLst/>
                  </a:prstGeom>
                  <a:ln w="22225"/>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4901335" y="4342355"/>
                    <a:ext cx="2001724" cy="796250"/>
                  </a:xfrm>
                  <a:prstGeom prst="line">
                    <a:avLst/>
                  </a:prstGeom>
                  <a:ln w="22225"/>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flipV="1">
                    <a:off x="4934801" y="4148294"/>
                    <a:ext cx="1764805" cy="1167567"/>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199" name="Group 198"/>
                <p:cNvGrpSpPr/>
                <p:nvPr/>
              </p:nvGrpSpPr>
              <p:grpSpPr>
                <a:xfrm>
                  <a:off x="6155426" y="3183466"/>
                  <a:ext cx="2681717" cy="2191849"/>
                  <a:chOff x="2702898" y="3957456"/>
                  <a:chExt cx="1662002" cy="1358405"/>
                </a:xfrm>
              </p:grpSpPr>
              <p:sp>
                <p:nvSpPr>
                  <p:cNvPr id="200" name="Oval 199"/>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Oval 200"/>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Oval 201"/>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Oval 202"/>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Oval 203"/>
                  <p:cNvSpPr/>
                  <p:nvPr/>
                </p:nvSpPr>
                <p:spPr>
                  <a:xfrm>
                    <a:off x="318603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Oval 204"/>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Oval 205"/>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Oval 206"/>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Oval 207"/>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Oval 208"/>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Oval 209"/>
                  <p:cNvSpPr/>
                  <p:nvPr/>
                </p:nvSpPr>
                <p:spPr>
                  <a:xfrm>
                    <a:off x="4275571" y="4875108"/>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Oval 210"/>
                  <p:cNvSpPr/>
                  <p:nvPr/>
                </p:nvSpPr>
                <p:spPr>
                  <a:xfrm>
                    <a:off x="2945794" y="441577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Oval 211"/>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Oval 212"/>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Oval 213"/>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17" name="Oval 216"/>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9" name="TextBox 8"/>
                <p:cNvSpPr txBox="1"/>
                <p:nvPr/>
              </p:nvSpPr>
              <p:spPr>
                <a:xfrm>
                  <a:off x="10602630" y="4402130"/>
                  <a:ext cx="5513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1</m:t>
                            </m:r>
                          </m:sub>
                        </m:sSub>
                      </m:oMath>
                    </m:oMathPara>
                  </a14:m>
                  <a:endParaRPr kumimoji="1" lang="ja-JP"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0602630" y="4402130"/>
                  <a:ext cx="551368" cy="461665"/>
                </a:xfrm>
                <a:prstGeom prst="rect">
                  <a:avLst/>
                </a:prstGeom>
                <a:blipFill rotWithShape="0">
                  <a:blip r:embed="rId4"/>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987172" y="4910606"/>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2</m:t>
                            </m:r>
                          </m:sub>
                        </m:sSub>
                      </m:oMath>
                    </m:oMathPara>
                  </a14:m>
                  <a:endParaRPr kumimoji="1" lang="ja-JP" alt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0987172" y="4910606"/>
                  <a:ext cx="558486" cy="461665"/>
                </a:xfrm>
                <a:prstGeom prst="rect">
                  <a:avLst/>
                </a:prstGeom>
                <a:blipFill rotWithShape="0">
                  <a:blip r:embed="rId5"/>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11152246" y="5464955"/>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3</m:t>
                            </m:r>
                          </m:sub>
                        </m:sSub>
                      </m:oMath>
                    </m:oMathPara>
                  </a14:m>
                  <a:endParaRPr kumimoji="1" lang="ja-JP" altLang="en-US" sz="2400" dirty="0"/>
                </a:p>
              </p:txBody>
            </p:sp>
          </mc:Choice>
          <mc:Fallback xmlns="">
            <p:sp>
              <p:nvSpPr>
                <p:cNvPr id="75" name="TextBox 74"/>
                <p:cNvSpPr txBox="1">
                  <a:spLocks noRot="1" noChangeAspect="1" noMove="1" noResize="1" noEditPoints="1" noAdjustHandles="1" noChangeArrowheads="1" noChangeShapeType="1" noTextEdit="1"/>
                </p:cNvSpPr>
                <p:nvPr/>
              </p:nvSpPr>
              <p:spPr>
                <a:xfrm>
                  <a:off x="11152246" y="5464955"/>
                  <a:ext cx="558486" cy="461665"/>
                </a:xfrm>
                <a:prstGeom prst="rect">
                  <a:avLst/>
                </a:prstGeom>
                <a:blipFill rotWithShape="0">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1028806" y="6160242"/>
                  <a:ext cx="5513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4</m:t>
                            </m:r>
                          </m:sub>
                        </m:sSub>
                      </m:oMath>
                    </m:oMathPara>
                  </a14:m>
                  <a:endParaRPr kumimoji="1" lang="ja-JP" alt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1028806" y="6160242"/>
                  <a:ext cx="551305" cy="461665"/>
                </a:xfrm>
                <a:prstGeom prst="rect">
                  <a:avLst/>
                </a:prstGeom>
                <a:blipFill rotWithShape="0">
                  <a:blip r:embed="rId7"/>
                  <a:stretch>
                    <a:fillRect b="-2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3043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a:t>
            </a:r>
            <a:r>
              <a:rPr kumimoji="1" lang="en-US" altLang="ja-JP" dirty="0"/>
              <a:t>. Query By Committee</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ja-JP" dirty="0"/>
                  <a:t>Quantification</a:t>
                </a:r>
                <a:endParaRPr lang="en-US" altLang="ja-JP" b="1" dirty="0"/>
              </a:p>
              <a:p>
                <a:pPr lvl="1"/>
                <a:r>
                  <a:rPr lang="en-US" altLang="ja-JP" dirty="0"/>
                  <a:t>disagreement of prediction </a:t>
                </a:r>
                <a:br>
                  <a:rPr lang="en-US" altLang="ja-JP" dirty="0"/>
                </a:br>
                <a:r>
                  <a:rPr lang="en-US" altLang="ja-JP" dirty="0"/>
                  <a:t>by each member of committee</a:t>
                </a:r>
              </a:p>
              <a:p>
                <a:pPr lvl="2"/>
                <a:r>
                  <a:rPr lang="en-US" altLang="ja-JP" sz="2400" dirty="0"/>
                  <a:t>Average </a:t>
                </a:r>
                <a:r>
                  <a:rPr lang="en-US" altLang="ja-JP" sz="2400" dirty="0" err="1"/>
                  <a:t>Kullback-Leibler</a:t>
                </a:r>
                <a:r>
                  <a:rPr lang="en-US" altLang="ja-JP" sz="2400" dirty="0"/>
                  <a:t> Divergence</a:t>
                </a:r>
              </a:p>
              <a:p>
                <a:pPr marL="471487" lvl="1" indent="0">
                  <a:buNone/>
                </a:pPr>
                <a:r>
                  <a:rPr lang="en-US" altLang="ja-JP" b="0" dirty="0"/>
                  <a:t>                  </a:t>
                </a:r>
                <a14:m>
                  <m:oMath xmlns:m="http://schemas.openxmlformats.org/officeDocument/2006/math">
                    <m:r>
                      <a:rPr lang="en-US" altLang="ja-JP" b="0" i="1" smtClean="0">
                        <a:latin typeface="Cambria Math" charset="0"/>
                      </a:rPr>
                      <m:t>𝑠𝑐𝑜𝑟𝑒</m:t>
                    </m:r>
                    <m:d>
                      <m:dPr>
                        <m:ctrlPr>
                          <a:rPr lang="en-US" altLang="ja-JP" b="0" i="1" smtClean="0">
                            <a:latin typeface="Cambria Math" panose="02040503050406030204" pitchFamily="18" charset="0"/>
                          </a:rPr>
                        </m:ctrlPr>
                      </m:dPr>
                      <m:e>
                        <m:r>
                          <a:rPr lang="en-US" altLang="ja-JP" b="0" i="1" smtClean="0">
                            <a:latin typeface="Cambria Math" charset="0"/>
                          </a:rPr>
                          <m:t>𝑥</m:t>
                        </m:r>
                      </m:e>
                    </m:d>
                    <m:r>
                      <a:rPr lang="en-US" altLang="ja-JP" b="0" i="1" smtClean="0">
                        <a:latin typeface="Cambria Math" charset="0"/>
                      </a:rPr>
                      <m:t>=−</m:t>
                    </m:r>
                    <m:f>
                      <m:fPr>
                        <m:ctrlPr>
                          <a:rPr lang="en-US" altLang="ja-JP" b="0" i="1" smtClean="0">
                            <a:latin typeface="Cambria Math" panose="02040503050406030204" pitchFamily="18" charset="0"/>
                          </a:rPr>
                        </m:ctrlPr>
                      </m:fPr>
                      <m:num>
                        <m:r>
                          <a:rPr lang="en-US" altLang="ja-JP" b="0" i="1" smtClean="0">
                            <a:latin typeface="Cambria Math" charset="0"/>
                          </a:rPr>
                          <m:t>1</m:t>
                        </m:r>
                      </m:num>
                      <m:den>
                        <m:r>
                          <a:rPr lang="en-US" altLang="ja-JP" b="0" i="1" smtClean="0">
                            <a:latin typeface="Cambria Math" charset="0"/>
                          </a:rPr>
                          <m:t>|</m:t>
                        </m:r>
                        <m:r>
                          <a:rPr lang="en-US" altLang="ja-JP" b="0" i="1" smtClean="0">
                            <a:latin typeface="Cambria Math" charset="0"/>
                          </a:rPr>
                          <m:t>𝐶</m:t>
                        </m:r>
                        <m:r>
                          <a:rPr lang="en-US" altLang="ja-JP" b="0" i="1" smtClean="0">
                            <a:latin typeface="Cambria Math" charset="0"/>
                          </a:rPr>
                          <m:t>|</m:t>
                        </m:r>
                      </m:den>
                    </m:f>
                    <m:r>
                      <a:rPr lang="en-US" altLang="ja-JP" b="0" i="1" smtClean="0">
                        <a:latin typeface="Cambria Math" charset="0"/>
                      </a:rPr>
                      <m:t> </m:t>
                    </m:r>
                    <m:nary>
                      <m:naryPr>
                        <m:chr m:val="∑"/>
                        <m:ctrlPr>
                          <a:rPr lang="is-IS" altLang="ja-JP" b="0" i="1" smtClean="0">
                            <a:latin typeface="Cambria Math" panose="02040503050406030204" pitchFamily="18" charset="0"/>
                          </a:rPr>
                        </m:ctrlPr>
                      </m:naryPr>
                      <m:sub>
                        <m:r>
                          <m:rPr>
                            <m:brk m:alnAt="23"/>
                          </m:rPr>
                          <a:rPr lang="en-US" altLang="ja-JP" b="0" i="1" smtClean="0">
                            <a:latin typeface="Cambria Math" charset="0"/>
                          </a:rPr>
                          <m:t>𝑖</m:t>
                        </m:r>
                        <m:r>
                          <a:rPr lang="en-US" altLang="ja-JP" b="0" i="1" smtClean="0">
                            <a:latin typeface="Cambria Math" charset="0"/>
                          </a:rPr>
                          <m:t>=1</m:t>
                        </m:r>
                      </m:sub>
                      <m:sup>
                        <m:r>
                          <a:rPr lang="en-US" altLang="ja-JP" b="0" i="1" smtClean="0">
                            <a:latin typeface="Cambria Math" charset="0"/>
                          </a:rPr>
                          <m:t>|</m:t>
                        </m:r>
                        <m:r>
                          <a:rPr lang="en-US" altLang="ja-JP" b="0" i="1" smtClean="0">
                            <a:latin typeface="Cambria Math" charset="0"/>
                          </a:rPr>
                          <m:t>𝐶</m:t>
                        </m:r>
                        <m:r>
                          <a:rPr lang="en-US" altLang="ja-JP" b="0" i="1" smtClean="0">
                            <a:latin typeface="Cambria Math" charset="0"/>
                          </a:rPr>
                          <m:t>|</m:t>
                        </m:r>
                      </m:sup>
                      <m:e>
                        <m:r>
                          <a:rPr lang="en-US" altLang="ja-JP" b="0" i="1" smtClean="0">
                            <a:latin typeface="Cambria Math" charset="0"/>
                          </a:rPr>
                          <m:t>𝐾𝐿</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𝑃</m:t>
                            </m:r>
                          </m:e>
                          <m:sub>
                            <m:sSub>
                              <m:sSubPr>
                                <m:ctrlPr>
                                  <a:rPr lang="en-US" altLang="ja-JP" b="0" i="1" smtClean="0">
                                    <a:latin typeface="Cambria Math" panose="02040503050406030204" pitchFamily="18" charset="0"/>
                                  </a:rPr>
                                </m:ctrlPr>
                              </m:sSubPr>
                              <m:e>
                                <m:r>
                                  <a:rPr lang="en-US" altLang="ja-JP" b="0" i="1" smtClean="0">
                                    <a:latin typeface="Cambria Math" charset="0"/>
                                  </a:rPr>
                                  <m:t>𝜃</m:t>
                                </m:r>
                              </m:e>
                              <m:sub>
                                <m:r>
                                  <a:rPr lang="en-US" altLang="ja-JP" b="0" i="1" smtClean="0">
                                    <a:latin typeface="Cambria Math" charset="0"/>
                                  </a:rPr>
                                  <m:t>𝑖</m:t>
                                </m:r>
                              </m:sub>
                            </m:sSub>
                          </m:sub>
                        </m:sSub>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𝑃</m:t>
                            </m:r>
                          </m:e>
                          <m:sub>
                            <m:r>
                              <a:rPr lang="en-US" altLang="ja-JP" b="0" i="1" smtClean="0">
                                <a:latin typeface="Cambria Math" charset="0"/>
                              </a:rPr>
                              <m:t>𝐶</m:t>
                            </m:r>
                          </m:sub>
                        </m:sSub>
                        <m:r>
                          <a:rPr lang="en-US" altLang="ja-JP" b="0" i="1" smtClean="0">
                            <a:latin typeface="Cambria Math" charset="0"/>
                          </a:rPr>
                          <m:t>)</m:t>
                        </m:r>
                      </m:e>
                    </m:nary>
                  </m:oMath>
                </a14:m>
                <a:r>
                  <a:rPr lang="en-US" altLang="ja-JP" dirty="0"/>
                  <a:t> </a:t>
                </a:r>
              </a:p>
              <a:p>
                <a:pPr marL="471487" lvl="1" indent="0">
                  <a:buNone/>
                </a:pPr>
                <a:r>
                  <a:rPr lang="en-US" altLang="ja-JP" b="0"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𝑃</m:t>
                        </m:r>
                      </m:e>
                      <m:sub>
                        <m:sSub>
                          <m:sSubPr>
                            <m:ctrlPr>
                              <a:rPr lang="en-US" altLang="ja-JP" b="0" i="1" smtClean="0">
                                <a:latin typeface="Cambria Math" panose="02040503050406030204" pitchFamily="18" charset="0"/>
                              </a:rPr>
                            </m:ctrlPr>
                          </m:sSubPr>
                          <m:e>
                            <m:r>
                              <a:rPr lang="en-US" altLang="ja-JP" b="0" i="1" smtClean="0">
                                <a:latin typeface="Cambria Math" charset="0"/>
                              </a:rPr>
                              <m:t>𝜃</m:t>
                            </m:r>
                          </m:e>
                          <m:sub>
                            <m:r>
                              <a:rPr lang="en-US" altLang="ja-JP" b="0" i="1" smtClean="0">
                                <a:latin typeface="Cambria Math" charset="0"/>
                              </a:rPr>
                              <m:t>𝑖</m:t>
                            </m:r>
                          </m:sub>
                        </m:sSub>
                      </m:sub>
                    </m:sSub>
                  </m:oMath>
                </a14:m>
                <a:r>
                  <a:rPr lang="en-US" altLang="ja-JP" dirty="0"/>
                  <a:t> : prediction by </a:t>
                </a:r>
                <a:r>
                  <a:rPr lang="en-US" altLang="ja-JP" dirty="0" err="1"/>
                  <a:t>i-th</a:t>
                </a:r>
                <a:r>
                  <a:rPr lang="en-US" altLang="ja-JP" dirty="0"/>
                  <a:t> member, </a:t>
                </a:r>
                <a:br>
                  <a:rPr lang="en-US" altLang="ja-JP" dirty="0"/>
                </a:br>
                <a:r>
                  <a:rPr lang="en-US" altLang="ja-JP" dirty="0"/>
                  <a:t>        </a:t>
                </a:r>
                <a14:m>
                  <m:oMath xmlns:m="http://schemas.openxmlformats.org/officeDocument/2006/math">
                    <m:r>
                      <a:rPr lang="en-US" altLang="ja-JP" b="0" i="0" smtClean="0">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𝑃</m:t>
                        </m:r>
                      </m:e>
                      <m:sub>
                        <m:r>
                          <a:rPr lang="en-US" altLang="ja-JP" i="1">
                            <a:latin typeface="Cambria Math" charset="0"/>
                          </a:rPr>
                          <m:t>𝐶</m:t>
                        </m:r>
                      </m:sub>
                    </m:sSub>
                  </m:oMath>
                </a14:m>
                <a:r>
                  <a:rPr lang="en-US" altLang="ja-JP" dirty="0"/>
                  <a:t> :  </a:t>
                </a:r>
                <a14:m>
                  <m:oMath xmlns:m="http://schemas.openxmlformats.org/officeDocument/2006/math">
                    <m:f>
                      <m:fPr>
                        <m:ctrlPr>
                          <a:rPr lang="en-US" altLang="ja-JP" i="1">
                            <a:latin typeface="Cambria Math" panose="02040503050406030204" pitchFamily="18" charset="0"/>
                          </a:rPr>
                        </m:ctrlPr>
                      </m:fPr>
                      <m:num>
                        <m:r>
                          <a:rPr lang="en-US" altLang="ja-JP" i="1">
                            <a:latin typeface="Cambria Math" charset="0"/>
                          </a:rPr>
                          <m:t>1</m:t>
                        </m:r>
                      </m:num>
                      <m:den>
                        <m:r>
                          <a:rPr lang="en-US" altLang="ja-JP" i="1">
                            <a:latin typeface="Cambria Math" charset="0"/>
                          </a:rPr>
                          <m:t>|</m:t>
                        </m:r>
                        <m:r>
                          <a:rPr lang="en-US" altLang="ja-JP" i="1">
                            <a:latin typeface="Cambria Math" charset="0"/>
                          </a:rPr>
                          <m:t>𝐶</m:t>
                        </m:r>
                        <m:r>
                          <a:rPr lang="en-US" altLang="ja-JP" i="1">
                            <a:latin typeface="Cambria Math" charset="0"/>
                          </a:rPr>
                          <m:t>|</m:t>
                        </m:r>
                      </m:den>
                    </m:f>
                  </m:oMath>
                </a14:m>
                <a:r>
                  <a:rPr lang="en-US" altLang="ja-JP" dirty="0"/>
                  <a:t>  </a:t>
                </a:r>
                <a14:m>
                  <m:oMath xmlns:m="http://schemas.openxmlformats.org/officeDocument/2006/math">
                    <m:nary>
                      <m:naryPr>
                        <m:chr m:val="∑"/>
                        <m:ctrlPr>
                          <a:rPr lang="is-IS" altLang="ja-JP" i="1">
                            <a:latin typeface="Cambria Math" panose="02040503050406030204" pitchFamily="18" charset="0"/>
                          </a:rPr>
                        </m:ctrlPr>
                      </m:naryPr>
                      <m:sub>
                        <m:r>
                          <m:rPr>
                            <m:brk m:alnAt="23"/>
                          </m:rPr>
                          <a:rPr lang="en-US" altLang="ja-JP" i="1">
                            <a:latin typeface="Cambria Math" charset="0"/>
                          </a:rPr>
                          <m:t>𝑖</m:t>
                        </m:r>
                        <m:r>
                          <a:rPr lang="en-US" altLang="ja-JP" i="1">
                            <a:latin typeface="Cambria Math" charset="0"/>
                          </a:rPr>
                          <m:t>=1</m:t>
                        </m:r>
                      </m:sub>
                      <m:sup>
                        <m:r>
                          <a:rPr lang="en-US" altLang="ja-JP" i="1">
                            <a:latin typeface="Cambria Math" charset="0"/>
                          </a:rPr>
                          <m:t>|</m:t>
                        </m:r>
                        <m:r>
                          <a:rPr lang="en-US" altLang="ja-JP" i="1">
                            <a:latin typeface="Cambria Math" charset="0"/>
                          </a:rPr>
                          <m:t>𝐶</m:t>
                        </m:r>
                        <m:r>
                          <a:rPr lang="en-US" altLang="ja-JP" i="1">
                            <a:latin typeface="Cambria Math" charset="0"/>
                          </a:rPr>
                          <m:t>|</m:t>
                        </m:r>
                      </m:sup>
                      <m:e>
                        <m:sSub>
                          <m:sSubPr>
                            <m:ctrlPr>
                              <a:rPr lang="en-US" altLang="ja-JP" i="1">
                                <a:latin typeface="Cambria Math" panose="02040503050406030204" pitchFamily="18" charset="0"/>
                              </a:rPr>
                            </m:ctrlPr>
                          </m:sSubPr>
                          <m:e>
                            <m:r>
                              <a:rPr lang="en-US" altLang="ja-JP" i="1">
                                <a:latin typeface="Cambria Math" charset="0"/>
                              </a:rPr>
                              <m:t>𝑃</m:t>
                            </m:r>
                          </m:e>
                          <m:sub>
                            <m:sSub>
                              <m:sSubPr>
                                <m:ctrlPr>
                                  <a:rPr lang="en-US" altLang="ja-JP" i="1">
                                    <a:latin typeface="Cambria Math" panose="02040503050406030204" pitchFamily="18" charset="0"/>
                                  </a:rPr>
                                </m:ctrlPr>
                              </m:sSubPr>
                              <m:e>
                                <m:r>
                                  <a:rPr lang="en-US" altLang="ja-JP" i="1">
                                    <a:latin typeface="Cambria Math" charset="0"/>
                                  </a:rPr>
                                  <m:t>𝜃</m:t>
                                </m:r>
                              </m:e>
                              <m:sub>
                                <m:r>
                                  <a:rPr lang="en-US" altLang="ja-JP" i="1">
                                    <a:latin typeface="Cambria Math" charset="0"/>
                                  </a:rPr>
                                  <m:t>𝑖</m:t>
                                </m:r>
                              </m:sub>
                            </m:sSub>
                          </m:sub>
                        </m:sSub>
                      </m:e>
                    </m:nary>
                  </m:oMath>
                </a14:m>
                <a:r>
                  <a:rPr lang="en-US" altLang="ja-JP" dirty="0"/>
                  <a:t> (</a:t>
                </a:r>
                <a:r>
                  <a:rPr lang="en-US" altLang="ja-JP" dirty="0" err="1"/>
                  <a:t>concensass</a:t>
                </a:r>
                <a:r>
                  <a:rPr lang="en-US" altLang="ja-JP" dirty="0"/>
                  <a:t>)</a:t>
                </a:r>
              </a:p>
              <a:p>
                <a:pPr lvl="2"/>
                <a:r>
                  <a:rPr lang="en-US" altLang="ja-JP" sz="2400" dirty="0"/>
                  <a:t>Uncertain sampling is  often used simultaneously</a:t>
                </a:r>
              </a:p>
              <a:p>
                <a:pPr marL="471487" lvl="1" indent="0">
                  <a:buNone/>
                </a:pP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29" t="-1125"/>
                </a:stretch>
              </a:blipFill>
            </p:spPr>
            <p:txBody>
              <a:bodyPr/>
              <a:lstStyle/>
              <a:p>
                <a:r>
                  <a:rPr lang="ja-JP" altLang="en-US">
                    <a:noFill/>
                  </a:rPr>
                  <a:t> </a:t>
                </a:r>
              </a:p>
            </p:txBody>
          </p:sp>
        </mc:Fallback>
      </mc:AlternateContent>
      <p:sp>
        <p:nvSpPr>
          <p:cNvPr id="5" name="Slide Number Placeholder 4"/>
          <p:cNvSpPr>
            <a:spLocks noGrp="1"/>
          </p:cNvSpPr>
          <p:nvPr>
            <p:ph type="sldNum" sz="quarter" idx="11"/>
          </p:nvPr>
        </p:nvSpPr>
        <p:spPr/>
        <p:txBody>
          <a:bodyPr/>
          <a:lstStyle/>
          <a:p>
            <a:fld id="{6113E31D-E2AB-40D1-8B51-AFA5AFEF393A}" type="slidenum">
              <a:rPr lang="en-US" smtClean="0"/>
              <a:t>21</a:t>
            </a:fld>
            <a:endParaRPr lang="en-US" dirty="0"/>
          </a:p>
        </p:txBody>
      </p:sp>
      <p:grpSp>
        <p:nvGrpSpPr>
          <p:cNvPr id="78" name="Group 77"/>
          <p:cNvGrpSpPr/>
          <p:nvPr/>
        </p:nvGrpSpPr>
        <p:grpSpPr>
          <a:xfrm>
            <a:off x="8010745" y="1618058"/>
            <a:ext cx="3682038" cy="2227925"/>
            <a:chOff x="8028694" y="4402130"/>
            <a:chExt cx="3682038" cy="2227925"/>
          </a:xfrm>
        </p:grpSpPr>
        <p:grpSp>
          <p:nvGrpSpPr>
            <p:cNvPr id="79" name="Group 78"/>
            <p:cNvGrpSpPr/>
            <p:nvPr/>
          </p:nvGrpSpPr>
          <p:grpSpPr>
            <a:xfrm>
              <a:off x="8028694" y="4507789"/>
              <a:ext cx="3227175" cy="2122266"/>
              <a:chOff x="4317907" y="3123808"/>
              <a:chExt cx="3332984" cy="2191849"/>
            </a:xfrm>
          </p:grpSpPr>
          <p:grpSp>
            <p:nvGrpSpPr>
              <p:cNvPr id="84" name="Group 83"/>
              <p:cNvGrpSpPr/>
              <p:nvPr/>
            </p:nvGrpSpPr>
            <p:grpSpPr>
              <a:xfrm>
                <a:off x="4317907" y="3123808"/>
                <a:ext cx="3332984" cy="2191849"/>
                <a:chOff x="5853984" y="3183466"/>
                <a:chExt cx="3332984" cy="2191849"/>
              </a:xfrm>
            </p:grpSpPr>
            <p:grpSp>
              <p:nvGrpSpPr>
                <p:cNvPr id="86" name="Group 85"/>
                <p:cNvGrpSpPr/>
                <p:nvPr/>
              </p:nvGrpSpPr>
              <p:grpSpPr>
                <a:xfrm>
                  <a:off x="5853984" y="3419323"/>
                  <a:ext cx="3332984" cy="1883923"/>
                  <a:chOff x="4891189" y="4148294"/>
                  <a:chExt cx="2065627" cy="1167567"/>
                </a:xfrm>
              </p:grpSpPr>
              <p:cxnSp>
                <p:nvCxnSpPr>
                  <p:cNvPr id="103" name="Straight Connector 102"/>
                  <p:cNvCxnSpPr/>
                  <p:nvPr/>
                </p:nvCxnSpPr>
                <p:spPr>
                  <a:xfrm flipV="1">
                    <a:off x="4934801" y="4492716"/>
                    <a:ext cx="2022015" cy="449374"/>
                  </a:xfrm>
                  <a:prstGeom prst="line">
                    <a:avLst/>
                  </a:prstGeom>
                  <a:ln w="22225"/>
                </p:spPr>
                <p:style>
                  <a:lnRef idx="2">
                    <a:schemeClr val="dk1"/>
                  </a:lnRef>
                  <a:fillRef idx="0">
                    <a:schemeClr val="dk1"/>
                  </a:fillRef>
                  <a:effectRef idx="1">
                    <a:schemeClr val="dk1"/>
                  </a:effectRef>
                  <a:fontRef idx="minor">
                    <a:schemeClr val="tx1"/>
                  </a:fontRef>
                </p:style>
              </p:cxnSp>
              <p:cxnSp>
                <p:nvCxnSpPr>
                  <p:cNvPr id="104" name="Straight Connector 103"/>
                  <p:cNvCxnSpPr/>
                  <p:nvPr/>
                </p:nvCxnSpPr>
                <p:spPr>
                  <a:xfrm>
                    <a:off x="4891189" y="4550737"/>
                    <a:ext cx="2065627" cy="208743"/>
                  </a:xfrm>
                  <a:prstGeom prst="line">
                    <a:avLst/>
                  </a:prstGeom>
                  <a:ln w="22225"/>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4901335" y="4342355"/>
                    <a:ext cx="2001724" cy="796250"/>
                  </a:xfrm>
                  <a:prstGeom prst="line">
                    <a:avLst/>
                  </a:prstGeom>
                  <a:ln w="22225"/>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flipV="1">
                    <a:off x="4934801" y="4148294"/>
                    <a:ext cx="1764805" cy="1167567"/>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87" name="Group 86"/>
                <p:cNvGrpSpPr/>
                <p:nvPr/>
              </p:nvGrpSpPr>
              <p:grpSpPr>
                <a:xfrm>
                  <a:off x="6155426" y="3183466"/>
                  <a:ext cx="2835899" cy="2191849"/>
                  <a:chOff x="2702898" y="3957456"/>
                  <a:chExt cx="1757557" cy="1358405"/>
                </a:xfrm>
              </p:grpSpPr>
              <p:sp>
                <p:nvSpPr>
                  <p:cNvPr id="88" name="Oval 87"/>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Oval 88"/>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Oval 89"/>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Oval 90"/>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Oval 91"/>
                  <p:cNvSpPr/>
                  <p:nvPr/>
                </p:nvSpPr>
                <p:spPr>
                  <a:xfrm>
                    <a:off x="318603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Oval 92"/>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Oval 93"/>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Oval 94"/>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Oval 95"/>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Oval 96"/>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Oval 97"/>
                  <p:cNvSpPr/>
                  <p:nvPr/>
                </p:nvSpPr>
                <p:spPr>
                  <a:xfrm>
                    <a:off x="4371126" y="4588440"/>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Oval 98"/>
                  <p:cNvSpPr/>
                  <p:nvPr/>
                </p:nvSpPr>
                <p:spPr>
                  <a:xfrm>
                    <a:off x="2945794" y="441577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Oval 99"/>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Oval 100"/>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Oval 101"/>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85" name="Oval 84"/>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80" name="TextBox 79"/>
                <p:cNvSpPr txBox="1"/>
                <p:nvPr/>
              </p:nvSpPr>
              <p:spPr>
                <a:xfrm>
                  <a:off x="10602630" y="4402130"/>
                  <a:ext cx="5513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1</m:t>
                            </m:r>
                          </m:sub>
                        </m:sSub>
                      </m:oMath>
                    </m:oMathPara>
                  </a14:m>
                  <a:endParaRPr kumimoji="1" lang="ja-JP" alt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10602630" y="4402130"/>
                  <a:ext cx="551368" cy="461665"/>
                </a:xfrm>
                <a:prstGeom prst="rect">
                  <a:avLst/>
                </a:prstGeom>
                <a:blipFill rotWithShape="0">
                  <a:blip r:embed="rId4"/>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10987172" y="4910606"/>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2</m:t>
                            </m:r>
                          </m:sub>
                        </m:sSub>
                      </m:oMath>
                    </m:oMathPara>
                  </a14:m>
                  <a:endParaRPr kumimoji="1" lang="ja-JP" alt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10987172" y="4910606"/>
                  <a:ext cx="558486" cy="461665"/>
                </a:xfrm>
                <a:prstGeom prst="rect">
                  <a:avLst/>
                </a:prstGeom>
                <a:blipFill rotWithShape="0">
                  <a:blip r:embed="rId5"/>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11152246" y="5464955"/>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3</m:t>
                            </m:r>
                          </m:sub>
                        </m:sSub>
                      </m:oMath>
                    </m:oMathPara>
                  </a14:m>
                  <a:endParaRPr kumimoji="1" lang="ja-JP" alt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11152246" y="5464955"/>
                  <a:ext cx="558486" cy="461665"/>
                </a:xfrm>
                <a:prstGeom prst="rect">
                  <a:avLst/>
                </a:prstGeom>
                <a:blipFill rotWithShape="0">
                  <a:blip r:embed="rId6"/>
                  <a:stretch>
                    <a:fillRect b="-26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1028806" y="6160242"/>
                  <a:ext cx="5513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4</m:t>
                            </m:r>
                          </m:sub>
                        </m:sSub>
                      </m:oMath>
                    </m:oMathPara>
                  </a14:m>
                  <a:endParaRPr kumimoji="1" lang="ja-JP" altLang="en-US" sz="24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1028806" y="6160242"/>
                  <a:ext cx="551305" cy="461665"/>
                </a:xfrm>
                <a:prstGeom prst="rect">
                  <a:avLst/>
                </a:prstGeom>
                <a:blipFill rotWithShape="0">
                  <a:blip r:embed="rId7"/>
                  <a:stretch>
                    <a:fillRect b="-1316"/>
                  </a:stretch>
                </a:blipFill>
              </p:spPr>
              <p:txBody>
                <a:bodyPr/>
                <a:lstStyle/>
                <a:p>
                  <a:r>
                    <a:rPr lang="ja-JP" altLang="en-US">
                      <a:noFill/>
                    </a:rPr>
                    <a:t> </a:t>
                  </a:r>
                </a:p>
              </p:txBody>
            </p:sp>
          </mc:Fallback>
        </mc:AlternateContent>
      </p:grpSp>
      <p:cxnSp>
        <p:nvCxnSpPr>
          <p:cNvPr id="110" name="Straight Arrow Connector 109"/>
          <p:cNvCxnSpPr>
            <a:endCxn id="98" idx="3"/>
          </p:cNvCxnSpPr>
          <p:nvPr/>
        </p:nvCxnSpPr>
        <p:spPr>
          <a:xfrm flipV="1">
            <a:off x="9973292" y="2828640"/>
            <a:ext cx="956072" cy="1638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1" name="TextBox 110"/>
          <p:cNvSpPr txBox="1"/>
          <p:nvPr/>
        </p:nvSpPr>
        <p:spPr>
          <a:xfrm>
            <a:off x="8693363" y="4513564"/>
            <a:ext cx="2401876" cy="830997"/>
          </a:xfrm>
          <a:prstGeom prst="rect">
            <a:avLst/>
          </a:prstGeom>
          <a:noFill/>
        </p:spPr>
        <p:txBody>
          <a:bodyPr wrap="none" rtlCol="0">
            <a:spAutoFit/>
          </a:bodyPr>
          <a:lstStyle/>
          <a:p>
            <a:r>
              <a:rPr kumimoji="1" lang="en-US" altLang="ja-JP" sz="2400" b="1" dirty="0"/>
              <a:t>Big disagreement</a:t>
            </a:r>
          </a:p>
          <a:p>
            <a:r>
              <a:rPr kumimoji="1" lang="ja-JP" altLang="en-US" sz="2400" b="1" dirty="0"/>
              <a:t>→</a:t>
            </a:r>
            <a:r>
              <a:rPr kumimoji="1" lang="en-US" altLang="ja-JP" sz="2400" b="1" dirty="0"/>
              <a:t> Informative!</a:t>
            </a:r>
            <a:endParaRPr kumimoji="1" lang="ja-JP" altLang="en-US" sz="2400" b="1" dirty="0"/>
          </a:p>
        </p:txBody>
      </p:sp>
      <p:sp>
        <p:nvSpPr>
          <p:cNvPr id="112" name="Rectangle 111"/>
          <p:cNvSpPr/>
          <p:nvPr/>
        </p:nvSpPr>
        <p:spPr>
          <a:xfrm>
            <a:off x="1760387" y="5917024"/>
            <a:ext cx="8535222" cy="830997"/>
          </a:xfrm>
          <a:prstGeom prst="rect">
            <a:avLst/>
          </a:prstGeom>
        </p:spPr>
        <p:txBody>
          <a:bodyPr wrap="none">
            <a:spAutoFit/>
          </a:bodyPr>
          <a:lstStyle/>
          <a:p>
            <a:pPr marL="108000" indent="0">
              <a:buNone/>
            </a:pPr>
            <a:r>
              <a:rPr lang="en-US" altLang="ja-JP" sz="2400" dirty="0"/>
              <a:t>QBC assume model ensemble..</a:t>
            </a:r>
            <a:br>
              <a:rPr lang="en-US" altLang="ja-JP" sz="2400" dirty="0"/>
            </a:br>
            <a:r>
              <a:rPr lang="en-US" altLang="ja-JP" sz="2400" dirty="0"/>
              <a:t>It is computationally difficult to train multiple CNN model at a time</a:t>
            </a:r>
          </a:p>
        </p:txBody>
      </p:sp>
      <p:sp>
        <p:nvSpPr>
          <p:cNvPr id="15" name="Right Arrow 14"/>
          <p:cNvSpPr/>
          <p:nvPr/>
        </p:nvSpPr>
        <p:spPr>
          <a:xfrm>
            <a:off x="1090194" y="6074612"/>
            <a:ext cx="670193" cy="50639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Tree>
    <p:extLst>
      <p:ext uri="{BB962C8B-B14F-4D97-AF65-F5344CB8AC3E}">
        <p14:creationId xmlns:p14="http://schemas.microsoft.com/office/powerpoint/2010/main" val="8163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Outline</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kumimoji="1" lang="en-US" altLang="ja-JP" dirty="0"/>
              <a:t>Background and Motivation</a:t>
            </a:r>
          </a:p>
          <a:p>
            <a:pPr marL="565200" indent="-457200">
              <a:buFont typeface="+mj-lt"/>
              <a:buAutoNum type="arabicPeriod"/>
            </a:pPr>
            <a:r>
              <a:rPr kumimoji="1" lang="en-US" altLang="ja-JP" dirty="0"/>
              <a:t>Related work</a:t>
            </a:r>
          </a:p>
          <a:p>
            <a:pPr marL="565200" indent="-457200">
              <a:buFont typeface="+mj-lt"/>
              <a:buAutoNum type="arabicPeriod"/>
            </a:pPr>
            <a:r>
              <a:rPr kumimoji="1" lang="en-US" altLang="ja-JP" dirty="0">
                <a:solidFill>
                  <a:srgbClr val="FF0000"/>
                </a:solidFill>
              </a:rPr>
              <a:t>Proposed Method</a:t>
            </a:r>
          </a:p>
          <a:p>
            <a:pPr marL="565200" indent="-457200">
              <a:buFont typeface="+mj-lt"/>
              <a:buAutoNum type="arabicPeriod"/>
            </a:pPr>
            <a:r>
              <a:rPr kumimoji="1" lang="en-US" altLang="ja-JP" dirty="0"/>
              <a:t>Experiments on </a:t>
            </a:r>
            <a:r>
              <a:rPr lang="en-US" altLang="ja-JP" dirty="0"/>
              <a:t>pathological image dataset</a:t>
            </a:r>
          </a:p>
          <a:p>
            <a:pPr marL="565200" indent="-457200">
              <a:buFont typeface="+mj-lt"/>
              <a:buAutoNum type="arabicPeriod"/>
            </a:pPr>
            <a:r>
              <a:rPr lang="en-US" altLang="ja-JP" dirty="0"/>
              <a:t>Conclusion</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098207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3" name="Content Placeholder 2"/>
          <p:cNvSpPr>
            <a:spLocks noGrp="1"/>
          </p:cNvSpPr>
          <p:nvPr>
            <p:ph idx="1"/>
          </p:nvPr>
        </p:nvSpPr>
        <p:spPr>
          <a:xfrm>
            <a:off x="755652" y="1226291"/>
            <a:ext cx="10668000" cy="4873625"/>
          </a:xfrm>
        </p:spPr>
        <p:txBody>
          <a:bodyPr>
            <a:normAutofit/>
          </a:bodyPr>
          <a:lstStyle/>
          <a:p>
            <a:pPr marL="360000" lvl="1" indent="0">
              <a:buNone/>
            </a:pPr>
            <a:endParaRPr lang="ja-JP" altLang="en-US" dirty="0"/>
          </a:p>
          <a:p>
            <a:pPr marL="360000" lvl="1" indent="0">
              <a:buNone/>
            </a:pPr>
            <a:r>
              <a:rPr lang="en-US" altLang="ja-JP" sz="3200" dirty="0"/>
              <a:t>	</a:t>
            </a:r>
            <a:endParaRPr lang="en-US" altLang="ja-JP" sz="3200" b="1" dirty="0"/>
          </a:p>
        </p:txBody>
      </p:sp>
      <p:sp>
        <p:nvSpPr>
          <p:cNvPr id="4" name="Slide Number Placeholder 3"/>
          <p:cNvSpPr>
            <a:spLocks noGrp="1"/>
          </p:cNvSpPr>
          <p:nvPr>
            <p:ph type="sldNum" sz="quarter" idx="11"/>
          </p:nvPr>
        </p:nvSpPr>
        <p:spPr/>
        <p:txBody>
          <a:bodyPr/>
          <a:lstStyle/>
          <a:p>
            <a:fld id="{6113E31D-E2AB-40D1-8B51-AFA5AFEF393A}" type="slidenum">
              <a:rPr lang="en-US" smtClean="0"/>
              <a:t>23</a:t>
            </a:fld>
            <a:endParaRPr lang="en-US" dirty="0"/>
          </a:p>
        </p:txBody>
      </p:sp>
      <p:sp>
        <p:nvSpPr>
          <p:cNvPr id="5" name="Right Arrow 4"/>
          <p:cNvSpPr/>
          <p:nvPr/>
        </p:nvSpPr>
        <p:spPr>
          <a:xfrm>
            <a:off x="963181" y="1605164"/>
            <a:ext cx="633046" cy="439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44" name="TextBox 43"/>
          <p:cNvSpPr txBox="1"/>
          <p:nvPr/>
        </p:nvSpPr>
        <p:spPr>
          <a:xfrm>
            <a:off x="1448295" y="1549293"/>
            <a:ext cx="9226437" cy="523220"/>
          </a:xfrm>
          <a:prstGeom prst="rect">
            <a:avLst/>
          </a:prstGeom>
          <a:noFill/>
        </p:spPr>
        <p:txBody>
          <a:bodyPr wrap="none" rtlCol="0">
            <a:spAutoFit/>
          </a:bodyPr>
          <a:lstStyle/>
          <a:p>
            <a:pPr marL="360000" lvl="1" indent="0">
              <a:buNone/>
            </a:pPr>
            <a:r>
              <a:rPr lang="en-US" altLang="ja-JP" sz="2800" dirty="0"/>
              <a:t>Make multiple predictions from single model using Dropout</a:t>
            </a:r>
          </a:p>
        </p:txBody>
      </p:sp>
      <p:grpSp>
        <p:nvGrpSpPr>
          <p:cNvPr id="6" name="Group 5"/>
          <p:cNvGrpSpPr/>
          <p:nvPr/>
        </p:nvGrpSpPr>
        <p:grpSpPr>
          <a:xfrm>
            <a:off x="963181" y="2340294"/>
            <a:ext cx="9268095" cy="523220"/>
            <a:chOff x="963182" y="2456558"/>
            <a:chExt cx="9268095" cy="523220"/>
          </a:xfrm>
        </p:grpSpPr>
        <p:sp>
          <p:nvSpPr>
            <p:cNvPr id="43" name="Right Arrow 42"/>
            <p:cNvSpPr/>
            <p:nvPr/>
          </p:nvSpPr>
          <p:spPr>
            <a:xfrm>
              <a:off x="963182" y="2470626"/>
              <a:ext cx="633046" cy="4396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45" name="TextBox 44"/>
            <p:cNvSpPr txBox="1"/>
            <p:nvPr/>
          </p:nvSpPr>
          <p:spPr>
            <a:xfrm>
              <a:off x="1448295" y="2456558"/>
              <a:ext cx="8782982" cy="523220"/>
            </a:xfrm>
            <a:prstGeom prst="rect">
              <a:avLst/>
            </a:prstGeom>
            <a:noFill/>
          </p:spPr>
          <p:txBody>
            <a:bodyPr wrap="none" rtlCol="0">
              <a:spAutoFit/>
            </a:bodyPr>
            <a:lstStyle/>
            <a:p>
              <a:pPr marL="360000" lvl="1" indent="0">
                <a:buNone/>
              </a:pPr>
              <a:r>
                <a:rPr lang="en-US" altLang="ja-JP" sz="2800" dirty="0"/>
                <a:t>Select samples which Dropout predictions most disagree</a:t>
              </a: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81" y="3075826"/>
            <a:ext cx="7416800" cy="3632200"/>
          </a:xfrm>
          <a:prstGeom prst="rect">
            <a:avLst/>
          </a:prstGeom>
        </p:spPr>
      </p:pic>
      <p:grpSp>
        <p:nvGrpSpPr>
          <p:cNvPr id="11" name="Group 10"/>
          <p:cNvGrpSpPr/>
          <p:nvPr/>
        </p:nvGrpSpPr>
        <p:grpSpPr>
          <a:xfrm>
            <a:off x="8587510" y="3777963"/>
            <a:ext cx="3682038" cy="2227925"/>
            <a:chOff x="8028694" y="4402130"/>
            <a:chExt cx="3682038" cy="2227925"/>
          </a:xfrm>
        </p:grpSpPr>
        <p:grpSp>
          <p:nvGrpSpPr>
            <p:cNvPr id="12" name="Group 11"/>
            <p:cNvGrpSpPr/>
            <p:nvPr/>
          </p:nvGrpSpPr>
          <p:grpSpPr>
            <a:xfrm>
              <a:off x="8028694" y="4507789"/>
              <a:ext cx="3227175" cy="2122266"/>
              <a:chOff x="4317907" y="3123808"/>
              <a:chExt cx="3332984" cy="2191849"/>
            </a:xfrm>
          </p:grpSpPr>
          <p:grpSp>
            <p:nvGrpSpPr>
              <p:cNvPr id="17" name="Group 16"/>
              <p:cNvGrpSpPr/>
              <p:nvPr/>
            </p:nvGrpSpPr>
            <p:grpSpPr>
              <a:xfrm>
                <a:off x="4317907" y="3123808"/>
                <a:ext cx="3332984" cy="2191849"/>
                <a:chOff x="5853984" y="3183466"/>
                <a:chExt cx="3332984" cy="2191849"/>
              </a:xfrm>
            </p:grpSpPr>
            <p:grpSp>
              <p:nvGrpSpPr>
                <p:cNvPr id="19" name="Group 18"/>
                <p:cNvGrpSpPr/>
                <p:nvPr/>
              </p:nvGrpSpPr>
              <p:grpSpPr>
                <a:xfrm>
                  <a:off x="5853984" y="3419323"/>
                  <a:ext cx="3332984" cy="1883923"/>
                  <a:chOff x="4891189" y="4148294"/>
                  <a:chExt cx="2065627" cy="1167567"/>
                </a:xfrm>
              </p:grpSpPr>
              <p:cxnSp>
                <p:nvCxnSpPr>
                  <p:cNvPr id="36" name="Straight Connector 35"/>
                  <p:cNvCxnSpPr/>
                  <p:nvPr/>
                </p:nvCxnSpPr>
                <p:spPr>
                  <a:xfrm flipV="1">
                    <a:off x="4934801" y="4492716"/>
                    <a:ext cx="2022015" cy="449374"/>
                  </a:xfrm>
                  <a:prstGeom prst="line">
                    <a:avLst/>
                  </a:prstGeom>
                  <a:ln w="22225"/>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4891189" y="4550737"/>
                    <a:ext cx="2065627" cy="208743"/>
                  </a:xfrm>
                  <a:prstGeom prst="line">
                    <a:avLst/>
                  </a:prstGeom>
                  <a:ln w="22225"/>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4901335" y="4342355"/>
                    <a:ext cx="2001724" cy="796250"/>
                  </a:xfrm>
                  <a:prstGeom prst="line">
                    <a:avLst/>
                  </a:prstGeom>
                  <a:ln w="22225"/>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flipV="1">
                    <a:off x="4934801" y="4148294"/>
                    <a:ext cx="1764805" cy="1167567"/>
                  </a:xfrm>
                  <a:prstGeom prst="line">
                    <a:avLst/>
                  </a:prstGeom>
                  <a:ln w="22225"/>
                </p:spPr>
                <p:style>
                  <a:lnRef idx="2">
                    <a:schemeClr val="dk1"/>
                  </a:lnRef>
                  <a:fillRef idx="0">
                    <a:schemeClr val="dk1"/>
                  </a:fillRef>
                  <a:effectRef idx="1">
                    <a:schemeClr val="dk1"/>
                  </a:effectRef>
                  <a:fontRef idx="minor">
                    <a:schemeClr val="tx1"/>
                  </a:fontRef>
                </p:style>
              </p:cxnSp>
            </p:grpSp>
            <p:grpSp>
              <p:nvGrpSpPr>
                <p:cNvPr id="20" name="Group 19"/>
                <p:cNvGrpSpPr/>
                <p:nvPr/>
              </p:nvGrpSpPr>
              <p:grpSpPr>
                <a:xfrm>
                  <a:off x="6155426" y="3183466"/>
                  <a:ext cx="2681717" cy="2191849"/>
                  <a:chOff x="2702898" y="3957456"/>
                  <a:chExt cx="1662002" cy="1358405"/>
                </a:xfrm>
              </p:grpSpPr>
              <p:sp>
                <p:nvSpPr>
                  <p:cNvPr id="21" name="Oval 20"/>
                  <p:cNvSpPr/>
                  <p:nvPr/>
                </p:nvSpPr>
                <p:spPr>
                  <a:xfrm>
                    <a:off x="2969476" y="4996919"/>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Oval 21"/>
                  <p:cNvSpPr/>
                  <p:nvPr/>
                </p:nvSpPr>
                <p:spPr>
                  <a:xfrm>
                    <a:off x="3519670" y="4897425"/>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Oval 22"/>
                  <p:cNvSpPr/>
                  <p:nvPr/>
                </p:nvSpPr>
                <p:spPr>
                  <a:xfrm>
                    <a:off x="3889229" y="5086248"/>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Oval 23"/>
                  <p:cNvSpPr/>
                  <p:nvPr/>
                </p:nvSpPr>
                <p:spPr>
                  <a:xfrm>
                    <a:off x="2850371" y="5197233"/>
                    <a:ext cx="89329" cy="8932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Oval 24"/>
                  <p:cNvSpPr/>
                  <p:nvPr/>
                </p:nvSpPr>
                <p:spPr>
                  <a:xfrm>
                    <a:off x="318603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Oval 25"/>
                  <p:cNvSpPr/>
                  <p:nvPr/>
                </p:nvSpPr>
                <p:spPr>
                  <a:xfrm>
                    <a:off x="2982340" y="405896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Oval 26"/>
                  <p:cNvSpPr/>
                  <p:nvPr/>
                </p:nvSpPr>
                <p:spPr>
                  <a:xfrm>
                    <a:off x="3680717" y="395745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Oval 27"/>
                  <p:cNvSpPr/>
                  <p:nvPr/>
                </p:nvSpPr>
                <p:spPr>
                  <a:xfrm>
                    <a:off x="3978558" y="4115795"/>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Oval 28"/>
                  <p:cNvSpPr/>
                  <p:nvPr/>
                </p:nvSpPr>
                <p:spPr>
                  <a:xfrm>
                    <a:off x="3275359" y="4080414"/>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Oval 29"/>
                  <p:cNvSpPr/>
                  <p:nvPr/>
                </p:nvSpPr>
                <p:spPr>
                  <a:xfrm>
                    <a:off x="3569621" y="4375678"/>
                    <a:ext cx="89329" cy="8932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Oval 30"/>
                  <p:cNvSpPr/>
                  <p:nvPr/>
                </p:nvSpPr>
                <p:spPr>
                  <a:xfrm>
                    <a:off x="4275571" y="4875108"/>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Oval 31"/>
                  <p:cNvSpPr/>
                  <p:nvPr/>
                </p:nvSpPr>
                <p:spPr>
                  <a:xfrm>
                    <a:off x="2945794" y="4415777"/>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Oval 32"/>
                  <p:cNvSpPr/>
                  <p:nvPr/>
                </p:nvSpPr>
                <p:spPr>
                  <a:xfrm>
                    <a:off x="3219875" y="5214826"/>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Oval 33"/>
                  <p:cNvSpPr/>
                  <p:nvPr/>
                </p:nvSpPr>
                <p:spPr>
                  <a:xfrm>
                    <a:off x="3721692" y="5226532"/>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Oval 34"/>
                  <p:cNvSpPr/>
                  <p:nvPr/>
                </p:nvSpPr>
                <p:spPr>
                  <a:xfrm>
                    <a:off x="2702898" y="4248461"/>
                    <a:ext cx="89329" cy="8932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8" name="Oval 17"/>
              <p:cNvSpPr/>
              <p:nvPr/>
            </p:nvSpPr>
            <p:spPr>
              <a:xfrm>
                <a:off x="5543041" y="4237740"/>
                <a:ext cx="144136" cy="14413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3" name="TextBox 12"/>
                <p:cNvSpPr txBox="1"/>
                <p:nvPr/>
              </p:nvSpPr>
              <p:spPr>
                <a:xfrm>
                  <a:off x="10602630" y="4402130"/>
                  <a:ext cx="5513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charset="0"/>
                              </a:rPr>
                              <m:t>𝜃</m:t>
                            </m:r>
                          </m:e>
                          <m:sub>
                            <m:r>
                              <a:rPr lang="en-US" altLang="ja-JP" sz="2400" i="1">
                                <a:latin typeface="Cambria Math" charset="0"/>
                              </a:rPr>
                              <m:t>1</m:t>
                            </m:r>
                          </m:sub>
                        </m:sSub>
                      </m:oMath>
                    </m:oMathPara>
                  </a14:m>
                  <a:endParaRPr kumimoji="1" lang="ja-JP"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0602630" y="4402130"/>
                  <a:ext cx="551368" cy="461665"/>
                </a:xfrm>
                <a:prstGeom prst="rect">
                  <a:avLst/>
                </a:prstGeom>
                <a:blipFill rotWithShape="0">
                  <a:blip r:embed="rId4"/>
                  <a:stretch>
                    <a:fillRect b="-13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987172" y="4910606"/>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2</m:t>
                            </m:r>
                          </m:sub>
                        </m:sSub>
                      </m:oMath>
                    </m:oMathPara>
                  </a14:m>
                  <a:endParaRPr kumimoji="1" lang="ja-JP" alt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0987172" y="4910606"/>
                  <a:ext cx="558486" cy="461665"/>
                </a:xfrm>
                <a:prstGeom prst="rect">
                  <a:avLst/>
                </a:prstGeom>
                <a:blipFill rotWithShape="0">
                  <a:blip r:embed="rId5"/>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152246" y="5464955"/>
                  <a:ext cx="5584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3</m:t>
                            </m:r>
                          </m:sub>
                        </m:sSub>
                      </m:oMath>
                    </m:oMathPara>
                  </a14:m>
                  <a:endParaRPr kumimoji="1" lang="ja-JP" altLang="en-US" sz="2400" dirty="0"/>
                </a:p>
              </p:txBody>
            </p:sp>
          </mc:Choice>
          <mc:Fallback xmlns="">
            <p:sp>
              <p:nvSpPr>
                <p:cNvPr id="75" name="TextBox 74"/>
                <p:cNvSpPr txBox="1">
                  <a:spLocks noRot="1" noChangeAspect="1" noMove="1" noResize="1" noEditPoints="1" noAdjustHandles="1" noChangeArrowheads="1" noChangeShapeType="1" noTextEdit="1"/>
                </p:cNvSpPr>
                <p:nvPr/>
              </p:nvSpPr>
              <p:spPr>
                <a:xfrm>
                  <a:off x="11152246" y="5464955"/>
                  <a:ext cx="558486" cy="461665"/>
                </a:xfrm>
                <a:prstGeom prst="rect">
                  <a:avLst/>
                </a:prstGeom>
                <a:blipFill rotWithShape="0">
                  <a:blip r:embed="rId6"/>
                  <a:stretch>
                    <a:fillRect b="-39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28806" y="6160242"/>
                  <a:ext cx="5513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charset="0"/>
                              </a:rPr>
                              <m:t>𝜃</m:t>
                            </m:r>
                          </m:e>
                          <m:sub>
                            <m:r>
                              <a:rPr lang="en-US" altLang="ja-JP" sz="2400" b="0" i="1" smtClean="0">
                                <a:latin typeface="Cambria Math" charset="0"/>
                              </a:rPr>
                              <m:t>4</m:t>
                            </m:r>
                          </m:sub>
                        </m:sSub>
                      </m:oMath>
                    </m:oMathPara>
                  </a14:m>
                  <a:endParaRPr kumimoji="1" lang="ja-JP" alt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11028806" y="6160242"/>
                  <a:ext cx="551305" cy="461665"/>
                </a:xfrm>
                <a:prstGeom prst="rect">
                  <a:avLst/>
                </a:prstGeom>
                <a:blipFill rotWithShape="0">
                  <a:blip r:embed="rId7"/>
                  <a:stretch>
                    <a:fillRect b="-2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852506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Dropout</a:t>
            </a:r>
            <a:endParaRPr kumimoji="1" lang="ja-JP" altLang="en-US" dirty="0"/>
          </a:p>
        </p:txBody>
      </p:sp>
      <p:sp>
        <p:nvSpPr>
          <p:cNvPr id="3" name="Content Placeholder 2"/>
          <p:cNvSpPr>
            <a:spLocks noGrp="1"/>
          </p:cNvSpPr>
          <p:nvPr>
            <p:ph idx="1"/>
          </p:nvPr>
        </p:nvSpPr>
        <p:spPr/>
        <p:txBody>
          <a:bodyPr/>
          <a:lstStyle/>
          <a:p>
            <a:r>
              <a:rPr lang="en-US" altLang="ja-JP" dirty="0"/>
              <a:t>Idea</a:t>
            </a:r>
          </a:p>
          <a:p>
            <a:pPr lvl="1"/>
            <a:r>
              <a:rPr lang="en-US" altLang="ja-JP" dirty="0"/>
              <a:t>Randomly drop neurons from full networks</a:t>
            </a:r>
          </a:p>
          <a:p>
            <a:pPr lvl="1"/>
            <a:r>
              <a:rPr lang="en-US" altLang="ja-JP" dirty="0"/>
              <a:t>Usually used only in training</a:t>
            </a:r>
          </a:p>
          <a:p>
            <a:pPr lvl="1"/>
            <a:r>
              <a:rPr kumimoji="1" lang="en-US" altLang="ja-JP" dirty="0"/>
              <a:t>It prevent neurons from Co-adaptation</a:t>
            </a:r>
          </a:p>
          <a:p>
            <a:pPr lvl="1"/>
            <a:r>
              <a:rPr lang="en-US" altLang="ja-JP" dirty="0"/>
              <a:t>NN learns ensemble of exponential partial network</a:t>
            </a:r>
          </a:p>
          <a:p>
            <a:pPr marL="360000" lvl="1" indent="0">
              <a:buNone/>
            </a:pPr>
            <a:endParaRPr lang="en-US" altLang="ja-JP" dirty="0"/>
          </a:p>
          <a:p>
            <a:pPr lvl="1"/>
            <a:endParaRPr kumimoji="1" lang="ja-JP" altLang="en-US" dirty="0"/>
          </a:p>
        </p:txBody>
      </p:sp>
      <p:sp>
        <p:nvSpPr>
          <p:cNvPr id="8" name="Slide Number Placeholder 7"/>
          <p:cNvSpPr>
            <a:spLocks noGrp="1"/>
          </p:cNvSpPr>
          <p:nvPr>
            <p:ph type="sldNum" sz="quarter" idx="11"/>
          </p:nvPr>
        </p:nvSpPr>
        <p:spPr/>
        <p:txBody>
          <a:bodyPr/>
          <a:lstStyle/>
          <a:p>
            <a:fld id="{6113E31D-E2AB-40D1-8B51-AFA5AFEF393A}" type="slidenum">
              <a:rPr lang="en-US" smtClean="0"/>
              <a:t>24</a:t>
            </a:fld>
            <a:endParaRPr lang="en-US" dirty="0"/>
          </a:p>
        </p:txBody>
      </p:sp>
      <p:grpSp>
        <p:nvGrpSpPr>
          <p:cNvPr id="7" name="Group 6"/>
          <p:cNvGrpSpPr/>
          <p:nvPr/>
        </p:nvGrpSpPr>
        <p:grpSpPr>
          <a:xfrm>
            <a:off x="3101788" y="4584634"/>
            <a:ext cx="6473734" cy="1698162"/>
            <a:chOff x="942828" y="2500918"/>
            <a:chExt cx="10324442" cy="229968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26" y="2500918"/>
              <a:ext cx="4369844" cy="229968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828" y="2500918"/>
              <a:ext cx="4378412" cy="2299681"/>
            </a:xfrm>
            <a:prstGeom prst="rect">
              <a:avLst/>
            </a:prstGeom>
          </p:spPr>
        </p:pic>
        <p:sp>
          <p:nvSpPr>
            <p:cNvPr id="6" name="Right Arrow 5"/>
            <p:cNvSpPr/>
            <p:nvPr/>
          </p:nvSpPr>
          <p:spPr>
            <a:xfrm>
              <a:off x="5547388" y="3408442"/>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514096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3" name="Content Placeholder 2"/>
          <p:cNvSpPr>
            <a:spLocks noGrp="1"/>
          </p:cNvSpPr>
          <p:nvPr>
            <p:ph idx="1"/>
          </p:nvPr>
        </p:nvSpPr>
        <p:spPr>
          <a:xfrm>
            <a:off x="755650" y="1409171"/>
            <a:ext cx="11146789" cy="4873625"/>
          </a:xfrm>
        </p:spPr>
        <p:txBody>
          <a:bodyPr/>
          <a:lstStyle/>
          <a:p>
            <a:r>
              <a:rPr kumimoji="1" lang="en-US" altLang="ja-JP" dirty="0"/>
              <a:t>Condition of committee are suitable for Query-By-Committee algorithm</a:t>
            </a:r>
          </a:p>
          <a:p>
            <a:pPr marL="0" lvl="1" indent="0">
              <a:spcAft>
                <a:spcPct val="0"/>
              </a:spcAft>
              <a:buNone/>
            </a:pPr>
            <a:endParaRPr lang="en-US" altLang="ja-JP" dirty="0"/>
          </a:p>
          <a:p>
            <a:pPr marL="0" lvl="1" indent="0">
              <a:spcAft>
                <a:spcPct val="0"/>
              </a:spcAft>
              <a:buNone/>
            </a:pPr>
            <a:r>
              <a:rPr lang="en-US" altLang="ja-JP" dirty="0"/>
              <a:t>            Committee approximate version space</a:t>
            </a:r>
          </a:p>
          <a:p>
            <a:pPr marL="0" lvl="1" indent="0">
              <a:spcAft>
                <a:spcPct val="0"/>
              </a:spcAft>
              <a:buNone/>
            </a:pPr>
            <a:endParaRPr kumimoji="1" lang="en-US" altLang="ja-JP" dirty="0"/>
          </a:p>
          <a:p>
            <a:pPr marL="928687" lvl="1" indent="-457200">
              <a:buFont typeface="+mj-lt"/>
              <a:buAutoNum type="arabicPeriod"/>
            </a:pPr>
            <a:r>
              <a:rPr lang="en-US" altLang="ja-JP" dirty="0"/>
              <a:t>Members of Committee are consistent to current labeled dataset</a:t>
            </a:r>
          </a:p>
          <a:p>
            <a:pPr marL="928687" lvl="1" indent="-457200">
              <a:buFont typeface="+mj-lt"/>
              <a:buAutoNum type="arabicPeriod"/>
            </a:pPr>
            <a:r>
              <a:rPr lang="en-US" altLang="ja-JP" dirty="0"/>
              <a:t>P</a:t>
            </a:r>
            <a:r>
              <a:rPr lang="en-US" altLang="ja-JP" sz="2400" dirty="0"/>
              <a:t>redictions of unknown sample of member of committee </a:t>
            </a:r>
            <a:br>
              <a:rPr lang="en-US" altLang="ja-JP" sz="2400" dirty="0"/>
            </a:br>
            <a:r>
              <a:rPr lang="en-US" altLang="ja-JP" sz="2400" dirty="0"/>
              <a:t>have variance with each other</a:t>
            </a:r>
          </a:p>
          <a:p>
            <a:pPr marL="380637" indent="-457200"/>
            <a:endParaRPr kumimoji="1" lang="en-US" altLang="ja-JP" dirty="0"/>
          </a:p>
          <a:p>
            <a:pPr marL="0" indent="0" algn="ctr">
              <a:buNone/>
            </a:pPr>
            <a:r>
              <a:rPr kumimoji="1" lang="en-US" altLang="ja-JP" dirty="0"/>
              <a:t>Dropout predictions may have such property</a:t>
            </a:r>
          </a:p>
          <a:p>
            <a:pPr marL="0" indent="0" algn="ctr">
              <a:buNone/>
            </a:pPr>
            <a:r>
              <a:rPr lang="en-US" altLang="ja-JP" dirty="0"/>
              <a:t>We demonstrate it with experiments</a:t>
            </a:r>
            <a:endParaRPr kumimoji="1" lang="en-US" altLang="ja-JP" dirty="0"/>
          </a:p>
          <a:p>
            <a:pPr marL="380637" indent="-457200"/>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25</a:t>
            </a:fld>
            <a:endParaRPr lang="en-US" dirty="0"/>
          </a:p>
        </p:txBody>
      </p:sp>
      <p:sp>
        <p:nvSpPr>
          <p:cNvPr id="5" name="Right Arrow 4"/>
          <p:cNvSpPr/>
          <p:nvPr/>
        </p:nvSpPr>
        <p:spPr>
          <a:xfrm>
            <a:off x="755650" y="2560320"/>
            <a:ext cx="666327" cy="3962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Tree>
    <p:extLst>
      <p:ext uri="{BB962C8B-B14F-4D97-AF65-F5344CB8AC3E}">
        <p14:creationId xmlns:p14="http://schemas.microsoft.com/office/powerpoint/2010/main" val="2052591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Preliminary experiments</a:t>
            </a:r>
            <a:endParaRPr kumimoji="1" lang="ja-JP" altLang="en-US" dirty="0"/>
          </a:p>
        </p:txBody>
      </p:sp>
      <p:sp>
        <p:nvSpPr>
          <p:cNvPr id="3" name="Content Placeholder 2"/>
          <p:cNvSpPr>
            <a:spLocks noGrp="1"/>
          </p:cNvSpPr>
          <p:nvPr>
            <p:ph idx="1"/>
          </p:nvPr>
        </p:nvSpPr>
        <p:spPr/>
        <p:txBody>
          <a:bodyPr/>
          <a:lstStyle/>
          <a:p>
            <a:r>
              <a:rPr lang="en-US" altLang="ja-JP" dirty="0"/>
              <a:t>Test whether Dropout Committee has property that work as QBC</a:t>
            </a:r>
          </a:p>
          <a:p>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26</a:t>
            </a:fld>
            <a:endParaRPr lang="en-US" dirty="0"/>
          </a:p>
        </p:txBody>
      </p:sp>
      <p:pic>
        <p:nvPicPr>
          <p:cNvPr id="5" name="Picture 4"/>
          <p:cNvPicPr>
            <a:picLocks noChangeAspect="1"/>
          </p:cNvPicPr>
          <p:nvPr/>
        </p:nvPicPr>
        <p:blipFill>
          <a:blip r:embed="rId3"/>
          <a:stretch>
            <a:fillRect/>
          </a:stretch>
        </p:blipFill>
        <p:spPr>
          <a:xfrm>
            <a:off x="1636183" y="2616200"/>
            <a:ext cx="8928100" cy="1625600"/>
          </a:xfrm>
          <a:prstGeom prst="rect">
            <a:avLst/>
          </a:prstGeom>
        </p:spPr>
      </p:pic>
      <p:pic>
        <p:nvPicPr>
          <p:cNvPr id="8" name="Picture 7"/>
          <p:cNvPicPr>
            <a:picLocks noChangeAspect="1"/>
          </p:cNvPicPr>
          <p:nvPr/>
        </p:nvPicPr>
        <p:blipFill>
          <a:blip r:embed="rId4"/>
          <a:stretch>
            <a:fillRect/>
          </a:stretch>
        </p:blipFill>
        <p:spPr>
          <a:xfrm>
            <a:off x="1604433" y="4821119"/>
            <a:ext cx="8991600" cy="1562100"/>
          </a:xfrm>
          <a:prstGeom prst="rect">
            <a:avLst/>
          </a:prstGeom>
        </p:spPr>
      </p:pic>
      <p:sp>
        <p:nvSpPr>
          <p:cNvPr id="9" name="TextBox 8"/>
          <p:cNvSpPr txBox="1"/>
          <p:nvPr/>
        </p:nvSpPr>
        <p:spPr>
          <a:xfrm>
            <a:off x="4925617" y="2235588"/>
            <a:ext cx="2349233" cy="461665"/>
          </a:xfrm>
          <a:prstGeom prst="rect">
            <a:avLst/>
          </a:prstGeom>
          <a:noFill/>
        </p:spPr>
        <p:txBody>
          <a:bodyPr wrap="none" rtlCol="0">
            <a:spAutoFit/>
          </a:bodyPr>
          <a:lstStyle/>
          <a:p>
            <a:r>
              <a:rPr kumimoji="1" lang="en-US" altLang="ja-JP" sz="2400" dirty="0"/>
              <a:t>Network </a:t>
            </a:r>
            <a:r>
              <a:rPr kumimoji="1" lang="en-US" altLang="ja-JP" sz="2400" dirty="0" err="1"/>
              <a:t>num</a:t>
            </a:r>
            <a:r>
              <a:rPr kumimoji="1" lang="en-US" altLang="ja-JP" sz="2400" dirty="0"/>
              <a:t> = 3</a:t>
            </a:r>
            <a:endParaRPr kumimoji="1" lang="ja-JP" altLang="en-US" sz="2400" dirty="0"/>
          </a:p>
        </p:txBody>
      </p:sp>
      <p:sp>
        <p:nvSpPr>
          <p:cNvPr id="10" name="TextBox 9"/>
          <p:cNvSpPr txBox="1"/>
          <p:nvPr/>
        </p:nvSpPr>
        <p:spPr>
          <a:xfrm>
            <a:off x="4847871" y="4359454"/>
            <a:ext cx="2504725" cy="461665"/>
          </a:xfrm>
          <a:prstGeom prst="rect">
            <a:avLst/>
          </a:prstGeom>
          <a:noFill/>
        </p:spPr>
        <p:txBody>
          <a:bodyPr wrap="none" rtlCol="0">
            <a:spAutoFit/>
          </a:bodyPr>
          <a:lstStyle/>
          <a:p>
            <a:r>
              <a:rPr kumimoji="1" lang="en-US" altLang="ja-JP" sz="2400" dirty="0"/>
              <a:t>Network </a:t>
            </a:r>
            <a:r>
              <a:rPr kumimoji="1" lang="en-US" altLang="ja-JP" sz="2400" dirty="0" err="1"/>
              <a:t>num</a:t>
            </a:r>
            <a:r>
              <a:rPr kumimoji="1" lang="en-US" altLang="ja-JP" sz="2400" dirty="0"/>
              <a:t> = 10</a:t>
            </a:r>
            <a:endParaRPr kumimoji="1" lang="ja-JP" altLang="en-US" sz="2400" dirty="0"/>
          </a:p>
        </p:txBody>
      </p:sp>
    </p:spTree>
    <p:extLst>
      <p:ext uri="{BB962C8B-B14F-4D97-AF65-F5344CB8AC3E}">
        <p14:creationId xmlns:p14="http://schemas.microsoft.com/office/powerpoint/2010/main" val="163291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3" name="Content Placeholder 2"/>
          <p:cNvSpPr>
            <a:spLocks noGrp="1"/>
          </p:cNvSpPr>
          <p:nvPr>
            <p:ph idx="1"/>
          </p:nvPr>
        </p:nvSpPr>
        <p:spPr/>
        <p:txBody>
          <a:bodyPr/>
          <a:lstStyle/>
          <a:p>
            <a:r>
              <a:rPr lang="en-US" altLang="ja-JP" dirty="0"/>
              <a:t>Dropout</a:t>
            </a:r>
          </a:p>
          <a:p>
            <a:pPr lvl="1"/>
            <a:r>
              <a:rPr lang="en-US" altLang="ja-JP" dirty="0"/>
              <a:t>Can be viewed as ensemble of neural networks</a:t>
            </a:r>
          </a:p>
          <a:p>
            <a:pPr lvl="1"/>
            <a:r>
              <a:rPr kumimoji="1" lang="en-US" altLang="ja-JP" dirty="0"/>
              <a:t>Used at latter layer (regarding decision boundary)</a:t>
            </a:r>
          </a:p>
          <a:p>
            <a:endParaRPr kumimoji="1" lang="en-US" altLang="ja-JP" dirty="0"/>
          </a:p>
          <a:p>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27</a:t>
            </a:fld>
            <a:endParaRPr lang="en-US" dirty="0"/>
          </a:p>
        </p:txBody>
      </p:sp>
      <p:cxnSp>
        <p:nvCxnSpPr>
          <p:cNvPr id="30" name="Straight Connector 29"/>
          <p:cNvCxnSpPr/>
          <p:nvPr/>
        </p:nvCxnSpPr>
        <p:spPr>
          <a:xfrm>
            <a:off x="4755875" y="4270267"/>
            <a:ext cx="3215271" cy="782051"/>
          </a:xfrm>
          <a:prstGeom prst="line">
            <a:avLst/>
          </a:prstGeom>
        </p:spPr>
        <p:style>
          <a:lnRef idx="3">
            <a:schemeClr val="dk1"/>
          </a:lnRef>
          <a:fillRef idx="0">
            <a:schemeClr val="dk1"/>
          </a:fillRef>
          <a:effectRef idx="2">
            <a:schemeClr val="dk1"/>
          </a:effectRef>
          <a:fontRef idx="minor">
            <a:schemeClr val="tx1"/>
          </a:fontRef>
        </p:style>
      </p:cxnSp>
      <p:pic>
        <p:nvPicPr>
          <p:cNvPr id="31" name="Content Placeholder 3"/>
          <p:cNvPicPr>
            <a:picLocks noChangeAspect="1"/>
          </p:cNvPicPr>
          <p:nvPr/>
        </p:nvPicPr>
        <p:blipFill>
          <a:blip r:embed="rId3"/>
          <a:stretch>
            <a:fillRect/>
          </a:stretch>
        </p:blipFill>
        <p:spPr>
          <a:xfrm>
            <a:off x="786356" y="4323682"/>
            <a:ext cx="2851500" cy="1079087"/>
          </a:xfrm>
          <a:prstGeom prst="rect">
            <a:avLst/>
          </a:prstGeom>
        </p:spPr>
      </p:pic>
      <p:pic>
        <p:nvPicPr>
          <p:cNvPr id="32" name="Picture 31"/>
          <p:cNvPicPr>
            <a:picLocks noChangeAspect="1"/>
          </p:cNvPicPr>
          <p:nvPr/>
        </p:nvPicPr>
        <p:blipFill>
          <a:blip r:embed="rId4"/>
          <a:stretch>
            <a:fillRect/>
          </a:stretch>
        </p:blipFill>
        <p:spPr>
          <a:xfrm>
            <a:off x="8894898" y="3694000"/>
            <a:ext cx="2820074" cy="1116498"/>
          </a:xfrm>
          <a:prstGeom prst="rect">
            <a:avLst/>
          </a:prstGeom>
        </p:spPr>
      </p:pic>
      <p:grpSp>
        <p:nvGrpSpPr>
          <p:cNvPr id="62" name="Group 61"/>
          <p:cNvGrpSpPr/>
          <p:nvPr/>
        </p:nvGrpSpPr>
        <p:grpSpPr>
          <a:xfrm>
            <a:off x="4496223" y="3205369"/>
            <a:ext cx="3597108" cy="2758167"/>
            <a:chOff x="6804192" y="2519625"/>
            <a:chExt cx="4699893" cy="3453502"/>
          </a:xfrm>
        </p:grpSpPr>
        <p:sp>
          <p:nvSpPr>
            <p:cNvPr id="35" name="Oval 34"/>
            <p:cNvSpPr/>
            <p:nvPr/>
          </p:nvSpPr>
          <p:spPr>
            <a:xfrm>
              <a:off x="9154139" y="5575798"/>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Oval 35"/>
            <p:cNvSpPr/>
            <p:nvPr/>
          </p:nvSpPr>
          <p:spPr>
            <a:xfrm>
              <a:off x="8190755" y="4794748"/>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val 36"/>
            <p:cNvSpPr/>
            <p:nvPr/>
          </p:nvSpPr>
          <p:spPr>
            <a:xfrm>
              <a:off x="9301098" y="5181184"/>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Oval 37"/>
            <p:cNvSpPr/>
            <p:nvPr/>
          </p:nvSpPr>
          <p:spPr>
            <a:xfrm>
              <a:off x="9571200" y="579351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Oval 38"/>
            <p:cNvSpPr/>
            <p:nvPr/>
          </p:nvSpPr>
          <p:spPr>
            <a:xfrm>
              <a:off x="8462897" y="579351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Oval 39"/>
            <p:cNvSpPr/>
            <p:nvPr/>
          </p:nvSpPr>
          <p:spPr>
            <a:xfrm>
              <a:off x="7951269" y="5197521"/>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Oval 40"/>
            <p:cNvSpPr/>
            <p:nvPr/>
          </p:nvSpPr>
          <p:spPr>
            <a:xfrm>
              <a:off x="8103669" y="5349921"/>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Oval 41"/>
            <p:cNvSpPr/>
            <p:nvPr/>
          </p:nvSpPr>
          <p:spPr>
            <a:xfrm>
              <a:off x="10039240" y="3526965"/>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Oval 42"/>
            <p:cNvSpPr/>
            <p:nvPr/>
          </p:nvSpPr>
          <p:spPr>
            <a:xfrm>
              <a:off x="8917376" y="2519625"/>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Oval 43"/>
            <p:cNvSpPr/>
            <p:nvPr/>
          </p:nvSpPr>
          <p:spPr>
            <a:xfrm>
              <a:off x="8626184" y="354561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Oval 44"/>
            <p:cNvSpPr/>
            <p:nvPr/>
          </p:nvSpPr>
          <p:spPr>
            <a:xfrm>
              <a:off x="8216621" y="29087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Oval 45"/>
            <p:cNvSpPr/>
            <p:nvPr/>
          </p:nvSpPr>
          <p:spPr>
            <a:xfrm>
              <a:off x="9620855" y="2704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Oval 46"/>
            <p:cNvSpPr/>
            <p:nvPr/>
          </p:nvSpPr>
          <p:spPr>
            <a:xfrm>
              <a:off x="9428984" y="299860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Oval 47"/>
            <p:cNvSpPr/>
            <p:nvPr/>
          </p:nvSpPr>
          <p:spPr>
            <a:xfrm>
              <a:off x="8805798" y="2951919"/>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Oval 48"/>
            <p:cNvSpPr/>
            <p:nvPr/>
          </p:nvSpPr>
          <p:spPr>
            <a:xfrm>
              <a:off x="10052170" y="2951919"/>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Oval 49"/>
            <p:cNvSpPr/>
            <p:nvPr/>
          </p:nvSpPr>
          <p:spPr>
            <a:xfrm>
              <a:off x="9750814" y="459566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Oval 50"/>
            <p:cNvSpPr/>
            <p:nvPr/>
          </p:nvSpPr>
          <p:spPr>
            <a:xfrm>
              <a:off x="10667594" y="424314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Oval 51"/>
            <p:cNvSpPr/>
            <p:nvPr/>
          </p:nvSpPr>
          <p:spPr>
            <a:xfrm>
              <a:off x="7839016" y="463962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Oval 52"/>
            <p:cNvSpPr/>
            <p:nvPr/>
          </p:nvSpPr>
          <p:spPr>
            <a:xfrm>
              <a:off x="8950035" y="43497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Oval 53"/>
            <p:cNvSpPr/>
            <p:nvPr/>
          </p:nvSpPr>
          <p:spPr>
            <a:xfrm>
              <a:off x="8190755" y="40558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Oval 54"/>
            <p:cNvSpPr/>
            <p:nvPr/>
          </p:nvSpPr>
          <p:spPr>
            <a:xfrm>
              <a:off x="8694235" y="52328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Oval 55"/>
            <p:cNvSpPr/>
            <p:nvPr/>
          </p:nvSpPr>
          <p:spPr>
            <a:xfrm>
              <a:off x="9696378" y="549918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623276" y="397694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Straight Connector 57"/>
            <p:cNvCxnSpPr/>
            <p:nvPr/>
          </p:nvCxnSpPr>
          <p:spPr>
            <a:xfrm>
              <a:off x="6804192" y="4286583"/>
              <a:ext cx="4699893" cy="109251"/>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7047505" y="3615967"/>
              <a:ext cx="3833130" cy="1444529"/>
            </a:xfrm>
            <a:prstGeom prst="line">
              <a:avLst/>
            </a:prstGeom>
          </p:spPr>
          <p:style>
            <a:lnRef idx="3">
              <a:schemeClr val="dk1"/>
            </a:lnRef>
            <a:fillRef idx="0">
              <a:schemeClr val="dk1"/>
            </a:fillRef>
            <a:effectRef idx="2">
              <a:schemeClr val="dk1"/>
            </a:effectRef>
            <a:fontRef idx="minor">
              <a:schemeClr val="tx1"/>
            </a:fontRef>
          </p:style>
        </p:cxnSp>
      </p:grpSp>
      <p:cxnSp>
        <p:nvCxnSpPr>
          <p:cNvPr id="65" name="Straight Arrow Connector 64"/>
          <p:cNvCxnSpPr>
            <a:endCxn id="53" idx="4"/>
          </p:cNvCxnSpPr>
          <p:nvPr/>
        </p:nvCxnSpPr>
        <p:spPr>
          <a:xfrm flipV="1">
            <a:off x="3719012" y="4810498"/>
            <a:ext cx="2488287" cy="219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8" name="Straight Arrow Connector 67"/>
          <p:cNvCxnSpPr>
            <a:stCxn id="32" idx="1"/>
            <a:endCxn id="51" idx="7"/>
          </p:cNvCxnSpPr>
          <p:nvPr/>
        </p:nvCxnSpPr>
        <p:spPr>
          <a:xfrm flipH="1">
            <a:off x="7570452" y="4252249"/>
            <a:ext cx="1324446" cy="3506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2" name="TextBox 71"/>
          <p:cNvSpPr txBox="1"/>
          <p:nvPr/>
        </p:nvSpPr>
        <p:spPr>
          <a:xfrm>
            <a:off x="7673859" y="5228295"/>
            <a:ext cx="4538165" cy="461665"/>
          </a:xfrm>
          <a:prstGeom prst="rect">
            <a:avLst/>
          </a:prstGeom>
          <a:noFill/>
        </p:spPr>
        <p:txBody>
          <a:bodyPr wrap="none" rtlCol="0">
            <a:spAutoFit/>
          </a:bodyPr>
          <a:lstStyle/>
          <a:p>
            <a:r>
              <a:rPr kumimoji="1" lang="en-US" altLang="ja-JP" sz="2400" b="1" dirty="0"/>
              <a:t>It changes </a:t>
            </a:r>
            <a:r>
              <a:rPr kumimoji="1" lang="en-US" altLang="ja-JP" sz="2400" b="1"/>
              <a:t>decision boundary a lot</a:t>
            </a:r>
            <a:endParaRPr kumimoji="1" lang="ja-JP" altLang="en-US" sz="2400" b="1" dirty="0"/>
          </a:p>
        </p:txBody>
      </p:sp>
    </p:spTree>
    <p:extLst>
      <p:ext uri="{BB962C8B-B14F-4D97-AF65-F5344CB8AC3E}">
        <p14:creationId xmlns:p14="http://schemas.microsoft.com/office/powerpoint/2010/main" val="941353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3" name="Content Placeholder 2"/>
          <p:cNvSpPr>
            <a:spLocks noGrp="1"/>
          </p:cNvSpPr>
          <p:nvPr>
            <p:ph idx="1"/>
          </p:nvPr>
        </p:nvSpPr>
        <p:spPr/>
        <p:txBody>
          <a:bodyPr/>
          <a:lstStyle/>
          <a:p>
            <a:pPr marL="0" indent="0" algn="ctr">
              <a:buNone/>
            </a:pPr>
            <a:endParaRPr lang="en-US" altLang="ja-JP" dirty="0"/>
          </a:p>
          <a:p>
            <a:pPr marL="0" indent="0" algn="ctr">
              <a:buNone/>
            </a:pPr>
            <a:r>
              <a:rPr lang="en-US" altLang="ja-JP" u="sng" dirty="0"/>
              <a:t>In addition, We also propose </a:t>
            </a:r>
            <a:br>
              <a:rPr lang="en-US" altLang="ja-JP" u="sng" dirty="0"/>
            </a:br>
            <a:r>
              <a:rPr lang="en-US" altLang="ja-JP" u="sng" dirty="0"/>
              <a:t>to use also </a:t>
            </a:r>
            <a:r>
              <a:rPr lang="en-US" altLang="ja-JP" b="1" u="sng" dirty="0"/>
              <a:t>Data Augmentation </a:t>
            </a:r>
            <a:r>
              <a:rPr lang="en-US" altLang="ja-JP" u="sng" dirty="0"/>
              <a:t>also </a:t>
            </a:r>
            <a:r>
              <a:rPr lang="en-US" altLang="ja-JP" b="1" u="sng" dirty="0"/>
              <a:t>at inference</a:t>
            </a:r>
          </a:p>
          <a:p>
            <a:endParaRPr kumimoji="1" lang="en-US" altLang="ja-JP" dirty="0"/>
          </a:p>
          <a:p>
            <a:r>
              <a:rPr lang="en-US" altLang="ja-JP" sz="2400" dirty="0"/>
              <a:t>Data Augmentation</a:t>
            </a:r>
          </a:p>
          <a:p>
            <a:pPr lvl="1"/>
            <a:r>
              <a:rPr lang="en-US" altLang="ja-JP" dirty="0"/>
              <a:t>In training, randomly transform</a:t>
            </a:r>
            <a:br>
              <a:rPr lang="en-US" altLang="ja-JP" dirty="0"/>
            </a:br>
            <a:r>
              <a:rPr lang="en-US" altLang="ja-JP" dirty="0"/>
              <a:t> the input images</a:t>
            </a:r>
          </a:p>
          <a:p>
            <a:pPr lvl="1"/>
            <a:r>
              <a:rPr lang="en-US" altLang="ja-JP" dirty="0"/>
              <a:t>To impose various </a:t>
            </a:r>
            <a:r>
              <a:rPr lang="en-US" altLang="ja-JP" i="1" dirty="0"/>
              <a:t>invariance</a:t>
            </a:r>
            <a:r>
              <a:rPr lang="en-US" altLang="ja-JP" dirty="0"/>
              <a:t> to model</a:t>
            </a:r>
          </a:p>
          <a:p>
            <a:pPr lvl="1"/>
            <a:r>
              <a:rPr lang="en-US" altLang="ja-JP" dirty="0"/>
              <a:t>Much important for </a:t>
            </a:r>
            <a:br>
              <a:rPr lang="en-US" altLang="ja-JP" dirty="0"/>
            </a:br>
            <a:r>
              <a:rPr lang="en-US" altLang="ja-JP" dirty="0"/>
              <a:t>medical image analysis</a:t>
            </a:r>
          </a:p>
          <a:p>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28</a:t>
            </a:fld>
            <a:endParaRPr lang="en-US" dirty="0"/>
          </a:p>
        </p:txBody>
      </p:sp>
      <p:pic>
        <p:nvPicPr>
          <p:cNvPr id="5" name="Picture 4"/>
          <p:cNvPicPr>
            <a:picLocks noChangeAspect="1"/>
          </p:cNvPicPr>
          <p:nvPr/>
        </p:nvPicPr>
        <p:blipFill>
          <a:blip r:embed="rId3"/>
          <a:stretch>
            <a:fillRect/>
          </a:stretch>
        </p:blipFill>
        <p:spPr>
          <a:xfrm>
            <a:off x="6884894" y="3663281"/>
            <a:ext cx="5065014" cy="2471377"/>
          </a:xfrm>
          <a:prstGeom prst="rect">
            <a:avLst/>
          </a:prstGeom>
        </p:spPr>
      </p:pic>
    </p:spTree>
    <p:extLst>
      <p:ext uri="{BB962C8B-B14F-4D97-AF65-F5344CB8AC3E}">
        <p14:creationId xmlns:p14="http://schemas.microsoft.com/office/powerpoint/2010/main" val="870826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3" name="Content Placeholder 2"/>
          <p:cNvSpPr>
            <a:spLocks noGrp="1"/>
          </p:cNvSpPr>
          <p:nvPr>
            <p:ph idx="1"/>
          </p:nvPr>
        </p:nvSpPr>
        <p:spPr/>
        <p:txBody>
          <a:bodyPr/>
          <a:lstStyle/>
          <a:p>
            <a:r>
              <a:rPr kumimoji="1" lang="en-US" altLang="ja-JP" dirty="0"/>
              <a:t>Data Augmentation</a:t>
            </a:r>
          </a:p>
          <a:p>
            <a:pPr lvl="1"/>
            <a:r>
              <a:rPr lang="en-US" altLang="ja-JP" dirty="0"/>
              <a:t>We want model to output same value even if the patch is distorted or added noise.</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29</a:t>
            </a:fld>
            <a:endParaRPr lang="en-US" dirty="0"/>
          </a:p>
        </p:txBody>
      </p:sp>
      <p:cxnSp>
        <p:nvCxnSpPr>
          <p:cNvPr id="5" name="Straight Connector 4"/>
          <p:cNvCxnSpPr/>
          <p:nvPr/>
        </p:nvCxnSpPr>
        <p:spPr>
          <a:xfrm>
            <a:off x="5879413" y="3859756"/>
            <a:ext cx="3868744" cy="1119143"/>
          </a:xfrm>
          <a:prstGeom prst="line">
            <a:avLst/>
          </a:prstGeom>
        </p:spPr>
        <p:style>
          <a:lnRef idx="3">
            <a:schemeClr val="dk1"/>
          </a:lnRef>
          <a:fillRef idx="0">
            <a:schemeClr val="dk1"/>
          </a:fillRef>
          <a:effectRef idx="2">
            <a:schemeClr val="dk1"/>
          </a:effectRef>
          <a:fontRef idx="minor">
            <a:schemeClr val="tx1"/>
          </a:fontRef>
        </p:style>
      </p:cxnSp>
      <p:grpSp>
        <p:nvGrpSpPr>
          <p:cNvPr id="6" name="Group 5"/>
          <p:cNvGrpSpPr/>
          <p:nvPr/>
        </p:nvGrpSpPr>
        <p:grpSpPr>
          <a:xfrm>
            <a:off x="6427863" y="2924950"/>
            <a:ext cx="2581767" cy="2758167"/>
            <a:chOff x="7623276" y="2519625"/>
            <a:chExt cx="3373274" cy="3453502"/>
          </a:xfrm>
        </p:grpSpPr>
        <p:sp>
          <p:nvSpPr>
            <p:cNvPr id="7" name="Oval 6"/>
            <p:cNvSpPr/>
            <p:nvPr/>
          </p:nvSpPr>
          <p:spPr>
            <a:xfrm>
              <a:off x="9154139" y="5575798"/>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Oval 7"/>
            <p:cNvSpPr/>
            <p:nvPr/>
          </p:nvSpPr>
          <p:spPr>
            <a:xfrm>
              <a:off x="8190755" y="4794748"/>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Oval 8"/>
            <p:cNvSpPr/>
            <p:nvPr/>
          </p:nvSpPr>
          <p:spPr>
            <a:xfrm>
              <a:off x="9301098" y="5181184"/>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Oval 9"/>
            <p:cNvSpPr/>
            <p:nvPr/>
          </p:nvSpPr>
          <p:spPr>
            <a:xfrm>
              <a:off x="9571200" y="579351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val 10"/>
            <p:cNvSpPr/>
            <p:nvPr/>
          </p:nvSpPr>
          <p:spPr>
            <a:xfrm>
              <a:off x="8462897" y="579351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Oval 11"/>
            <p:cNvSpPr/>
            <p:nvPr/>
          </p:nvSpPr>
          <p:spPr>
            <a:xfrm>
              <a:off x="7951269" y="5197521"/>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Oval 12"/>
            <p:cNvSpPr/>
            <p:nvPr/>
          </p:nvSpPr>
          <p:spPr>
            <a:xfrm>
              <a:off x="8103669" y="5349921"/>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Oval 13"/>
            <p:cNvSpPr/>
            <p:nvPr/>
          </p:nvSpPr>
          <p:spPr>
            <a:xfrm>
              <a:off x="10039240" y="3526965"/>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Oval 14"/>
            <p:cNvSpPr/>
            <p:nvPr/>
          </p:nvSpPr>
          <p:spPr>
            <a:xfrm>
              <a:off x="8917376" y="2519625"/>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Oval 15"/>
            <p:cNvSpPr/>
            <p:nvPr/>
          </p:nvSpPr>
          <p:spPr>
            <a:xfrm>
              <a:off x="8626184" y="354561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Oval 16"/>
            <p:cNvSpPr/>
            <p:nvPr/>
          </p:nvSpPr>
          <p:spPr>
            <a:xfrm>
              <a:off x="8216621" y="29087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Oval 17"/>
            <p:cNvSpPr/>
            <p:nvPr/>
          </p:nvSpPr>
          <p:spPr>
            <a:xfrm>
              <a:off x="9620855" y="2704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Oval 18"/>
            <p:cNvSpPr/>
            <p:nvPr/>
          </p:nvSpPr>
          <p:spPr>
            <a:xfrm>
              <a:off x="9428984" y="299860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Oval 19"/>
            <p:cNvSpPr/>
            <p:nvPr/>
          </p:nvSpPr>
          <p:spPr>
            <a:xfrm>
              <a:off x="8805798" y="2951919"/>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Oval 20"/>
            <p:cNvSpPr/>
            <p:nvPr/>
          </p:nvSpPr>
          <p:spPr>
            <a:xfrm>
              <a:off x="10052170" y="2951919"/>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Oval 21"/>
            <p:cNvSpPr/>
            <p:nvPr/>
          </p:nvSpPr>
          <p:spPr>
            <a:xfrm>
              <a:off x="9750814" y="459566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Oval 22"/>
            <p:cNvSpPr/>
            <p:nvPr/>
          </p:nvSpPr>
          <p:spPr>
            <a:xfrm>
              <a:off x="10816936" y="438625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Oval 23"/>
            <p:cNvSpPr/>
            <p:nvPr/>
          </p:nvSpPr>
          <p:spPr>
            <a:xfrm>
              <a:off x="7839016" y="4647791"/>
              <a:ext cx="179614" cy="16328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Oval 24"/>
            <p:cNvSpPr/>
            <p:nvPr/>
          </p:nvSpPr>
          <p:spPr>
            <a:xfrm>
              <a:off x="8950035" y="43497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Oval 25"/>
            <p:cNvSpPr/>
            <p:nvPr/>
          </p:nvSpPr>
          <p:spPr>
            <a:xfrm>
              <a:off x="8190754" y="415810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Oval 26"/>
            <p:cNvSpPr/>
            <p:nvPr/>
          </p:nvSpPr>
          <p:spPr>
            <a:xfrm>
              <a:off x="8694235" y="52328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Oval 27"/>
            <p:cNvSpPr/>
            <p:nvPr/>
          </p:nvSpPr>
          <p:spPr>
            <a:xfrm>
              <a:off x="9696378" y="549918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Oval 28"/>
            <p:cNvSpPr/>
            <p:nvPr/>
          </p:nvSpPr>
          <p:spPr>
            <a:xfrm>
              <a:off x="7623276" y="4046449"/>
              <a:ext cx="179614" cy="16328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Oval 35"/>
          <p:cNvSpPr/>
          <p:nvPr/>
        </p:nvSpPr>
        <p:spPr>
          <a:xfrm>
            <a:off x="5882090" y="4374731"/>
            <a:ext cx="137469" cy="13041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Oval 36"/>
          <p:cNvSpPr/>
          <p:nvPr/>
        </p:nvSpPr>
        <p:spPr>
          <a:xfrm>
            <a:off x="6036592" y="3489075"/>
            <a:ext cx="137469" cy="13041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Oval 38"/>
          <p:cNvSpPr/>
          <p:nvPr/>
        </p:nvSpPr>
        <p:spPr>
          <a:xfrm>
            <a:off x="5915664" y="4855274"/>
            <a:ext cx="137469" cy="13041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Oval 39"/>
          <p:cNvSpPr/>
          <p:nvPr/>
        </p:nvSpPr>
        <p:spPr>
          <a:xfrm>
            <a:off x="6425441" y="3674416"/>
            <a:ext cx="137469" cy="13041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Straight Arrow Connector 41"/>
          <p:cNvCxnSpPr/>
          <p:nvPr/>
        </p:nvCxnSpPr>
        <p:spPr>
          <a:xfrm flipV="1">
            <a:off x="3813685" y="3554281"/>
            <a:ext cx="2065728" cy="2786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3" name="Straight Arrow Connector 42"/>
          <p:cNvCxnSpPr>
            <a:endCxn id="40" idx="2"/>
          </p:cNvCxnSpPr>
          <p:nvPr/>
        </p:nvCxnSpPr>
        <p:spPr>
          <a:xfrm flipV="1">
            <a:off x="3791254" y="3739621"/>
            <a:ext cx="2634187" cy="36705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a:endCxn id="36" idx="2"/>
          </p:cNvCxnSpPr>
          <p:nvPr/>
        </p:nvCxnSpPr>
        <p:spPr>
          <a:xfrm flipV="1">
            <a:off x="3227294" y="4439936"/>
            <a:ext cx="2654796" cy="45809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5" name="Straight Arrow Connector 44"/>
          <p:cNvCxnSpPr>
            <a:stCxn id="41" idx="3"/>
            <a:endCxn id="39" idx="1"/>
          </p:cNvCxnSpPr>
          <p:nvPr/>
        </p:nvCxnSpPr>
        <p:spPr>
          <a:xfrm>
            <a:off x="3933870" y="4307318"/>
            <a:ext cx="2001926" cy="56705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50" name="TextBox 49"/>
          <p:cNvSpPr txBox="1"/>
          <p:nvPr/>
        </p:nvSpPr>
        <p:spPr>
          <a:xfrm>
            <a:off x="383366" y="5328840"/>
            <a:ext cx="6300251" cy="461665"/>
          </a:xfrm>
          <a:prstGeom prst="rect">
            <a:avLst/>
          </a:prstGeom>
          <a:noFill/>
        </p:spPr>
        <p:txBody>
          <a:bodyPr wrap="none" rtlCol="0">
            <a:spAutoFit/>
          </a:bodyPr>
          <a:lstStyle/>
          <a:p>
            <a:r>
              <a:rPr kumimoji="1" lang="en-US" altLang="ja-JP" sz="2400" b="1" dirty="0"/>
              <a:t>It improve robustness of feature extraction a lot</a:t>
            </a:r>
            <a:endParaRPr kumimoji="1" lang="ja-JP" altLang="en-US" sz="2400" b="1" dirty="0"/>
          </a:p>
        </p:txBody>
      </p:sp>
      <p:pic>
        <p:nvPicPr>
          <p:cNvPr id="41" name="Picture 40"/>
          <p:cNvPicPr>
            <a:picLocks noChangeAspect="1"/>
          </p:cNvPicPr>
          <p:nvPr/>
        </p:nvPicPr>
        <p:blipFill>
          <a:blip r:embed="rId3"/>
          <a:stretch>
            <a:fillRect/>
          </a:stretch>
        </p:blipFill>
        <p:spPr>
          <a:xfrm>
            <a:off x="270802" y="3413656"/>
            <a:ext cx="3663068" cy="1787324"/>
          </a:xfrm>
          <a:prstGeom prst="rect">
            <a:avLst/>
          </a:prstGeom>
        </p:spPr>
      </p:pic>
    </p:spTree>
    <p:extLst>
      <p:ext uri="{BB962C8B-B14F-4D97-AF65-F5344CB8AC3E}">
        <p14:creationId xmlns:p14="http://schemas.microsoft.com/office/powerpoint/2010/main" val="76653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Advance in Medical Image Analysis</a:t>
            </a:r>
          </a:p>
        </p:txBody>
      </p:sp>
      <p:sp>
        <p:nvSpPr>
          <p:cNvPr id="3" name="Content Placeholder 2"/>
          <p:cNvSpPr>
            <a:spLocks noGrp="1"/>
          </p:cNvSpPr>
          <p:nvPr>
            <p:ph idx="1"/>
          </p:nvPr>
        </p:nvSpPr>
        <p:spPr/>
        <p:txBody>
          <a:bodyPr/>
          <a:lstStyle/>
          <a:p>
            <a:r>
              <a:rPr lang="en-US" altLang="ja-JP" dirty="0"/>
              <a:t>To support a doctor </a:t>
            </a:r>
          </a:p>
          <a:p>
            <a:r>
              <a:rPr lang="en-US" altLang="ja-JP" dirty="0"/>
              <a:t>Auto diagnosis application</a:t>
            </a:r>
          </a:p>
        </p:txBody>
      </p:sp>
      <p:sp>
        <p:nvSpPr>
          <p:cNvPr id="4" name="Slide Number Placeholder 3"/>
          <p:cNvSpPr>
            <a:spLocks noGrp="1"/>
          </p:cNvSpPr>
          <p:nvPr>
            <p:ph type="sldNum" sz="quarter" idx="11"/>
          </p:nvPr>
        </p:nvSpPr>
        <p:spPr/>
        <p:txBody>
          <a:bodyPr/>
          <a:lstStyle/>
          <a:p>
            <a:fld id="{4FAB73BC-B049-4115-A692-8D63A059BFB8}" type="slidenum">
              <a:rPr lang="en-US" smtClean="0"/>
              <a:pPr/>
              <a:t>3</a:t>
            </a:fld>
            <a:endParaRPr lang="en-US" dirty="0"/>
          </a:p>
        </p:txBody>
      </p:sp>
      <p:grpSp>
        <p:nvGrpSpPr>
          <p:cNvPr id="15" name="Group 14"/>
          <p:cNvGrpSpPr/>
          <p:nvPr/>
        </p:nvGrpSpPr>
        <p:grpSpPr>
          <a:xfrm>
            <a:off x="3999788" y="3155710"/>
            <a:ext cx="2949439" cy="3423419"/>
            <a:chOff x="5427763" y="3113499"/>
            <a:chExt cx="2949439" cy="3423419"/>
          </a:xfrm>
        </p:grpSpPr>
        <p:sp>
          <p:nvSpPr>
            <p:cNvPr id="6" name="TextBox 5"/>
            <p:cNvSpPr txBox="1"/>
            <p:nvPr/>
          </p:nvSpPr>
          <p:spPr>
            <a:xfrm>
              <a:off x="5578850" y="6075253"/>
              <a:ext cx="2647263" cy="461665"/>
            </a:xfrm>
            <a:prstGeom prst="rect">
              <a:avLst/>
            </a:prstGeom>
            <a:noFill/>
          </p:spPr>
          <p:txBody>
            <a:bodyPr wrap="none" rtlCol="0">
              <a:spAutoFit/>
            </a:bodyPr>
            <a:lstStyle/>
            <a:p>
              <a:pPr algn="ctr"/>
              <a:r>
                <a:rPr kumimoji="1" lang="en-US" altLang="ja-JP" sz="1200" dirty="0"/>
                <a:t>http://</a:t>
              </a:r>
              <a:r>
                <a:rPr kumimoji="1" lang="en-US" altLang="ja-JP" sz="1200" dirty="0" err="1"/>
                <a:t>blog.goo.ne.jp</a:t>
              </a:r>
              <a:r>
                <a:rPr kumimoji="1" lang="en-US" altLang="ja-JP" sz="1200" dirty="0"/>
                <a:t>/</a:t>
              </a:r>
              <a:r>
                <a:rPr kumimoji="1" lang="en-US" altLang="ja-JP" sz="1200" dirty="0" err="1"/>
                <a:t>fuhkan</a:t>
              </a:r>
              <a:r>
                <a:rPr kumimoji="1" lang="en-US" altLang="ja-JP" sz="1200" dirty="0"/>
                <a:t>/e/</a:t>
              </a:r>
              <a:br>
                <a:rPr kumimoji="1" lang="en-US" altLang="ja-JP" sz="1200" dirty="0"/>
              </a:br>
              <a:r>
                <a:rPr kumimoji="1" lang="en-US" altLang="ja-JP" sz="1200" dirty="0"/>
                <a:t>01cd94320ef69762b4d69e55be6e25a7</a:t>
              </a:r>
              <a:endParaRPr kumimoji="1" lang="ja-JP" altLang="en-US" sz="1200" dirty="0"/>
            </a:p>
          </p:txBody>
        </p:sp>
        <p:pic>
          <p:nvPicPr>
            <p:cNvPr id="8" name="Picture 7"/>
            <p:cNvPicPr>
              <a:picLocks noChangeAspect="1"/>
            </p:cNvPicPr>
            <p:nvPr/>
          </p:nvPicPr>
          <p:blipFill>
            <a:blip r:embed="rId3"/>
            <a:stretch>
              <a:fillRect/>
            </a:stretch>
          </p:blipFill>
          <p:spPr>
            <a:xfrm>
              <a:off x="5427763" y="3757003"/>
              <a:ext cx="2949439" cy="2213918"/>
            </a:xfrm>
            <a:prstGeom prst="rect">
              <a:avLst/>
            </a:prstGeom>
          </p:spPr>
        </p:pic>
        <p:sp>
          <p:nvSpPr>
            <p:cNvPr id="9" name="Rectangle 8"/>
            <p:cNvSpPr/>
            <p:nvPr/>
          </p:nvSpPr>
          <p:spPr>
            <a:xfrm>
              <a:off x="5692088" y="3113499"/>
              <a:ext cx="2420791" cy="461665"/>
            </a:xfrm>
            <a:prstGeom prst="rect">
              <a:avLst/>
            </a:prstGeom>
          </p:spPr>
          <p:txBody>
            <a:bodyPr wrap="none">
              <a:spAutoFit/>
            </a:bodyPr>
            <a:lstStyle/>
            <a:p>
              <a:r>
                <a:rPr lang="en-US" altLang="ja-JP" sz="2400" dirty="0"/>
                <a:t>Endoscopic image</a:t>
              </a:r>
              <a:endParaRPr lang="ja-JP" altLang="en-US" sz="2400" dirty="0"/>
            </a:p>
          </p:txBody>
        </p:sp>
      </p:grpSp>
      <p:grpSp>
        <p:nvGrpSpPr>
          <p:cNvPr id="14" name="Group 13"/>
          <p:cNvGrpSpPr/>
          <p:nvPr/>
        </p:nvGrpSpPr>
        <p:grpSpPr>
          <a:xfrm>
            <a:off x="624804" y="3405117"/>
            <a:ext cx="2490585" cy="2915846"/>
            <a:chOff x="1403351" y="3500215"/>
            <a:chExt cx="2490585" cy="2915846"/>
          </a:xfrm>
        </p:grpSpPr>
        <p:sp>
          <p:nvSpPr>
            <p:cNvPr id="7" name="TextBox 6"/>
            <p:cNvSpPr txBox="1"/>
            <p:nvPr/>
          </p:nvSpPr>
          <p:spPr>
            <a:xfrm>
              <a:off x="1490433" y="5892841"/>
              <a:ext cx="2387513" cy="523220"/>
            </a:xfrm>
            <a:prstGeom prst="rect">
              <a:avLst/>
            </a:prstGeom>
            <a:noFill/>
          </p:spPr>
          <p:txBody>
            <a:bodyPr wrap="none" rtlCol="0">
              <a:spAutoFit/>
            </a:bodyPr>
            <a:lstStyle/>
            <a:p>
              <a:pPr algn="ctr"/>
              <a:r>
                <a:rPr kumimoji="1" lang="en-US" altLang="ja-JP" sz="1400" dirty="0"/>
                <a:t>https://</a:t>
              </a:r>
              <a:r>
                <a:rPr kumimoji="1" lang="en-US" altLang="ja-JP" sz="1200" dirty="0" err="1"/>
                <a:t>blog.kitware.com</a:t>
              </a:r>
              <a:r>
                <a:rPr kumimoji="1" lang="en-US" altLang="ja-JP" sz="1200" dirty="0"/>
                <a:t>/</a:t>
              </a:r>
              <a:br>
                <a:rPr kumimoji="1" lang="en-US" altLang="ja-JP" sz="1200" dirty="0"/>
              </a:br>
              <a:r>
                <a:rPr kumimoji="1" lang="en-US" altLang="ja-JP" sz="1200" dirty="0"/>
                <a:t>courses-in-medical-image-analysis</a:t>
              </a:r>
              <a:r>
                <a:rPr kumimoji="1" lang="en-US" altLang="ja-JP" sz="1400" dirty="0"/>
                <a:t>/</a:t>
              </a:r>
              <a:endParaRPr kumimoji="1" lang="ja-JP" altLang="en-US" sz="1400" dirty="0"/>
            </a:p>
          </p:txBody>
        </p:sp>
        <p:pic>
          <p:nvPicPr>
            <p:cNvPr id="10" name="Picture 9"/>
            <p:cNvPicPr>
              <a:picLocks noChangeAspect="1"/>
            </p:cNvPicPr>
            <p:nvPr/>
          </p:nvPicPr>
          <p:blipFill>
            <a:blip r:embed="rId4"/>
            <a:stretch>
              <a:fillRect/>
            </a:stretch>
          </p:blipFill>
          <p:spPr>
            <a:xfrm>
              <a:off x="1403351" y="4230157"/>
              <a:ext cx="2490585" cy="1601788"/>
            </a:xfrm>
            <a:prstGeom prst="rect">
              <a:avLst/>
            </a:prstGeom>
          </p:spPr>
        </p:pic>
        <p:sp>
          <p:nvSpPr>
            <p:cNvPr id="11" name="TextBox 10"/>
            <p:cNvSpPr txBox="1"/>
            <p:nvPr/>
          </p:nvSpPr>
          <p:spPr>
            <a:xfrm>
              <a:off x="1707224" y="3500215"/>
              <a:ext cx="1953933" cy="461665"/>
            </a:xfrm>
            <a:prstGeom prst="rect">
              <a:avLst/>
            </a:prstGeom>
            <a:noFill/>
          </p:spPr>
          <p:txBody>
            <a:bodyPr wrap="none" rtlCol="0">
              <a:spAutoFit/>
            </a:bodyPr>
            <a:lstStyle/>
            <a:p>
              <a:r>
                <a:rPr kumimoji="1" lang="en-US" altLang="ja-JP" sz="2400" dirty="0"/>
                <a:t>CT scan image</a:t>
              </a:r>
              <a:endParaRPr kumimoji="1" lang="ja-JP" altLang="en-US" sz="2400" dirty="0"/>
            </a:p>
          </p:txBody>
        </p:sp>
      </p:grpSp>
      <p:grpSp>
        <p:nvGrpSpPr>
          <p:cNvPr id="18" name="Group 17"/>
          <p:cNvGrpSpPr/>
          <p:nvPr/>
        </p:nvGrpSpPr>
        <p:grpSpPr>
          <a:xfrm>
            <a:off x="7642021" y="3442378"/>
            <a:ext cx="4051300" cy="2996695"/>
            <a:chOff x="9227948" y="3201157"/>
            <a:chExt cx="4051300" cy="2996695"/>
          </a:xfrm>
        </p:grpSpPr>
        <p:pic>
          <p:nvPicPr>
            <p:cNvPr id="12" name="Picture 11"/>
            <p:cNvPicPr>
              <a:picLocks noChangeAspect="1"/>
            </p:cNvPicPr>
            <p:nvPr/>
          </p:nvPicPr>
          <p:blipFill>
            <a:blip r:embed="rId5"/>
            <a:stretch>
              <a:fillRect/>
            </a:stretch>
          </p:blipFill>
          <p:spPr>
            <a:xfrm>
              <a:off x="9227948" y="3700989"/>
              <a:ext cx="4051300" cy="2006600"/>
            </a:xfrm>
            <a:prstGeom prst="rect">
              <a:avLst/>
            </a:prstGeom>
          </p:spPr>
        </p:pic>
        <p:sp>
          <p:nvSpPr>
            <p:cNvPr id="13" name="TextBox 12"/>
            <p:cNvSpPr txBox="1"/>
            <p:nvPr/>
          </p:nvSpPr>
          <p:spPr>
            <a:xfrm>
              <a:off x="9943203" y="3201157"/>
              <a:ext cx="2648802" cy="461665"/>
            </a:xfrm>
            <a:prstGeom prst="rect">
              <a:avLst/>
            </a:prstGeom>
            <a:noFill/>
          </p:spPr>
          <p:txBody>
            <a:bodyPr wrap="none" rtlCol="0">
              <a:spAutoFit/>
            </a:bodyPr>
            <a:lstStyle/>
            <a:p>
              <a:r>
                <a:rPr kumimoji="1" lang="en-US" altLang="ja-JP" sz="2400" dirty="0"/>
                <a:t>Pathological images</a:t>
              </a:r>
              <a:endParaRPr kumimoji="1" lang="ja-JP" altLang="en-US" sz="2400" dirty="0"/>
            </a:p>
          </p:txBody>
        </p:sp>
        <p:sp>
          <p:nvSpPr>
            <p:cNvPr id="17" name="Rectangle 16"/>
            <p:cNvSpPr/>
            <p:nvPr/>
          </p:nvSpPr>
          <p:spPr>
            <a:xfrm>
              <a:off x="9899216" y="5920853"/>
              <a:ext cx="2736775" cy="276999"/>
            </a:xfrm>
            <a:prstGeom prst="rect">
              <a:avLst/>
            </a:prstGeom>
          </p:spPr>
          <p:txBody>
            <a:bodyPr wrap="none">
              <a:spAutoFit/>
            </a:bodyPr>
            <a:lstStyle/>
            <a:p>
              <a:r>
                <a:rPr lang="ja-JP" altLang="en-US" sz="1200"/>
                <a:t>http://pathology.or.jp/corepictures2010/</a:t>
              </a:r>
            </a:p>
          </p:txBody>
        </p:sp>
      </p:grpSp>
      <p:sp>
        <p:nvSpPr>
          <p:cNvPr id="5" name="Right Arrow 4"/>
          <p:cNvSpPr/>
          <p:nvPr/>
        </p:nvSpPr>
        <p:spPr>
          <a:xfrm>
            <a:off x="5723891" y="1808289"/>
            <a:ext cx="731520" cy="304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6" name="TextBox 15"/>
          <p:cNvSpPr txBox="1"/>
          <p:nvPr/>
        </p:nvSpPr>
        <p:spPr>
          <a:xfrm>
            <a:off x="6684904" y="1699079"/>
            <a:ext cx="2781082" cy="523220"/>
          </a:xfrm>
          <a:prstGeom prst="rect">
            <a:avLst/>
          </a:prstGeom>
          <a:noFill/>
        </p:spPr>
        <p:txBody>
          <a:bodyPr wrap="none" rtlCol="0">
            <a:spAutoFit/>
          </a:bodyPr>
          <a:lstStyle/>
          <a:p>
            <a:r>
              <a:rPr kumimoji="1" lang="en-US" altLang="ja-JP" sz="2800"/>
              <a:t>Growing demand </a:t>
            </a:r>
            <a:endParaRPr kumimoji="1" lang="ja-JP" altLang="en-US" sz="2800" dirty="0"/>
          </a:p>
        </p:txBody>
      </p:sp>
    </p:spTree>
    <p:extLst>
      <p:ext uri="{BB962C8B-B14F-4D97-AF65-F5344CB8AC3E}">
        <p14:creationId xmlns:p14="http://schemas.microsoft.com/office/powerpoint/2010/main" val="397461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30</a:t>
            </a:fld>
            <a:endParaRPr lang="en-US" dirty="0"/>
          </a:p>
        </p:txBody>
      </p:sp>
      <p:grpSp>
        <p:nvGrpSpPr>
          <p:cNvPr id="66" name="Group 65"/>
          <p:cNvGrpSpPr/>
          <p:nvPr/>
        </p:nvGrpSpPr>
        <p:grpSpPr>
          <a:xfrm>
            <a:off x="756317" y="2947279"/>
            <a:ext cx="4091595" cy="1074496"/>
            <a:chOff x="4749951" y="1401255"/>
            <a:chExt cx="4091595" cy="1074496"/>
          </a:xfrm>
        </p:grpSpPr>
        <p:pic>
          <p:nvPicPr>
            <p:cNvPr id="5" name="Picture 4"/>
            <p:cNvPicPr>
              <a:picLocks noChangeAspect="1"/>
            </p:cNvPicPr>
            <p:nvPr/>
          </p:nvPicPr>
          <p:blipFill>
            <a:blip r:embed="rId3"/>
            <a:stretch>
              <a:fillRect/>
            </a:stretch>
          </p:blipFill>
          <p:spPr>
            <a:xfrm>
              <a:off x="4749951" y="1401255"/>
              <a:ext cx="1082891" cy="1074496"/>
            </a:xfrm>
            <a:prstGeom prst="rect">
              <a:avLst/>
            </a:prstGeom>
          </p:spPr>
        </p:pic>
        <p:pic>
          <p:nvPicPr>
            <p:cNvPr id="6" name="Picture 5"/>
            <p:cNvPicPr>
              <a:picLocks noChangeAspect="1"/>
            </p:cNvPicPr>
            <p:nvPr/>
          </p:nvPicPr>
          <p:blipFill>
            <a:blip r:embed="rId4"/>
            <a:stretch>
              <a:fillRect/>
            </a:stretch>
          </p:blipFill>
          <p:spPr>
            <a:xfrm flipV="1">
              <a:off x="5868993" y="1586184"/>
              <a:ext cx="1182086" cy="783029"/>
            </a:xfrm>
            <a:prstGeom prst="rect">
              <a:avLst/>
            </a:prstGeom>
          </p:spPr>
        </p:pic>
        <p:cxnSp>
          <p:nvCxnSpPr>
            <p:cNvPr id="8" name="Straight Arrow Connector 7"/>
            <p:cNvCxnSpPr/>
            <p:nvPr/>
          </p:nvCxnSpPr>
          <p:spPr>
            <a:xfrm flipV="1">
              <a:off x="7087230" y="1977005"/>
              <a:ext cx="391885" cy="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7504969" y="1417201"/>
              <a:ext cx="1336577" cy="982863"/>
            </a:xfrm>
            <a:prstGeom prst="rect">
              <a:avLst/>
            </a:prstGeom>
          </p:spPr>
        </p:pic>
      </p:grpSp>
      <p:sp>
        <p:nvSpPr>
          <p:cNvPr id="62" name="TextBox 61"/>
          <p:cNvSpPr txBox="1"/>
          <p:nvPr/>
        </p:nvSpPr>
        <p:spPr>
          <a:xfrm>
            <a:off x="618958" y="5646642"/>
            <a:ext cx="4572727" cy="461665"/>
          </a:xfrm>
          <a:prstGeom prst="rect">
            <a:avLst/>
          </a:prstGeom>
          <a:noFill/>
        </p:spPr>
        <p:txBody>
          <a:bodyPr wrap="none" rtlCol="0">
            <a:spAutoFit/>
          </a:bodyPr>
          <a:lstStyle/>
          <a:p>
            <a:r>
              <a:rPr kumimoji="1" lang="en-US" altLang="ja-JP" sz="2400" dirty="0"/>
              <a:t>Single </a:t>
            </a:r>
            <a:r>
              <a:rPr kumimoji="1" lang="en-US" altLang="ja-JP" sz="2400"/>
              <a:t>prediction from </a:t>
            </a:r>
            <a:r>
              <a:rPr kumimoji="1" lang="en-US" altLang="ja-JP" sz="2400" dirty="0"/>
              <a:t>single patch</a:t>
            </a:r>
            <a:endParaRPr kumimoji="1" lang="ja-JP" altLang="en-US" sz="2400" dirty="0"/>
          </a:p>
        </p:txBody>
      </p:sp>
      <p:grpSp>
        <p:nvGrpSpPr>
          <p:cNvPr id="67" name="Group 66"/>
          <p:cNvGrpSpPr/>
          <p:nvPr/>
        </p:nvGrpSpPr>
        <p:grpSpPr>
          <a:xfrm>
            <a:off x="6499663" y="1638289"/>
            <a:ext cx="5170050" cy="3968525"/>
            <a:chOff x="5269347" y="2605666"/>
            <a:chExt cx="5170050" cy="3968525"/>
          </a:xfrm>
        </p:grpSpPr>
        <p:grpSp>
          <p:nvGrpSpPr>
            <p:cNvPr id="61" name="Group 60"/>
            <p:cNvGrpSpPr/>
            <p:nvPr/>
          </p:nvGrpSpPr>
          <p:grpSpPr>
            <a:xfrm>
              <a:off x="5269347" y="2605666"/>
              <a:ext cx="5170050" cy="3197890"/>
              <a:chOff x="1728330" y="3395954"/>
              <a:chExt cx="5170050" cy="3197890"/>
            </a:xfrm>
          </p:grpSpPr>
          <p:pic>
            <p:nvPicPr>
              <p:cNvPr id="18" name="Picture 17"/>
              <p:cNvPicPr>
                <a:picLocks noChangeAspect="1"/>
              </p:cNvPicPr>
              <p:nvPr/>
            </p:nvPicPr>
            <p:blipFill>
              <a:blip r:embed="rId3"/>
              <a:stretch>
                <a:fillRect/>
              </a:stretch>
            </p:blipFill>
            <p:spPr>
              <a:xfrm>
                <a:off x="1728330" y="4486426"/>
                <a:ext cx="854306" cy="847683"/>
              </a:xfrm>
              <a:prstGeom prst="rect">
                <a:avLst/>
              </a:prstGeom>
            </p:spPr>
          </p:pic>
          <p:pic>
            <p:nvPicPr>
              <p:cNvPr id="20" name="Picture 19"/>
              <p:cNvPicPr>
                <a:picLocks noChangeAspect="1"/>
              </p:cNvPicPr>
              <p:nvPr/>
            </p:nvPicPr>
            <p:blipFill>
              <a:blip r:embed="rId6"/>
              <a:stretch>
                <a:fillRect/>
              </a:stretch>
            </p:blipFill>
            <p:spPr>
              <a:xfrm>
                <a:off x="3500001" y="3588671"/>
                <a:ext cx="516826" cy="2643194"/>
              </a:xfrm>
              <a:prstGeom prst="rect">
                <a:avLst/>
              </a:prstGeom>
            </p:spPr>
          </p:pic>
          <p:cxnSp>
            <p:nvCxnSpPr>
              <p:cNvPr id="22" name="Straight Arrow Connector 21"/>
              <p:cNvCxnSpPr/>
              <p:nvPr/>
            </p:nvCxnSpPr>
            <p:spPr>
              <a:xfrm flipV="1">
                <a:off x="2906486" y="4226379"/>
                <a:ext cx="378278" cy="68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6486" y="4415518"/>
                <a:ext cx="441115"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32340" y="4960244"/>
                <a:ext cx="415261" cy="50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887572" y="4948918"/>
                <a:ext cx="416106" cy="2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932340" y="4921593"/>
                <a:ext cx="371338" cy="99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4300108" y="3395954"/>
                <a:ext cx="836220" cy="548127"/>
              </a:xfrm>
              <a:prstGeom prst="rect">
                <a:avLst/>
              </a:prstGeom>
            </p:spPr>
          </p:pic>
          <p:pic>
            <p:nvPicPr>
              <p:cNvPr id="44" name="Picture 43"/>
              <p:cNvPicPr>
                <a:picLocks noChangeAspect="1"/>
              </p:cNvPicPr>
              <p:nvPr/>
            </p:nvPicPr>
            <p:blipFill>
              <a:blip r:embed="rId7"/>
              <a:stretch>
                <a:fillRect/>
              </a:stretch>
            </p:blipFill>
            <p:spPr>
              <a:xfrm>
                <a:off x="4300108" y="4065287"/>
                <a:ext cx="836220" cy="548127"/>
              </a:xfrm>
              <a:prstGeom prst="rect">
                <a:avLst/>
              </a:prstGeom>
            </p:spPr>
          </p:pic>
          <p:pic>
            <p:nvPicPr>
              <p:cNvPr id="45" name="Picture 44"/>
              <p:cNvPicPr>
                <a:picLocks noChangeAspect="1"/>
              </p:cNvPicPr>
              <p:nvPr/>
            </p:nvPicPr>
            <p:blipFill>
              <a:blip r:embed="rId7"/>
              <a:stretch>
                <a:fillRect/>
              </a:stretch>
            </p:blipFill>
            <p:spPr>
              <a:xfrm>
                <a:off x="4300108" y="4686179"/>
                <a:ext cx="836220" cy="548127"/>
              </a:xfrm>
              <a:prstGeom prst="rect">
                <a:avLst/>
              </a:prstGeom>
            </p:spPr>
          </p:pic>
          <p:pic>
            <p:nvPicPr>
              <p:cNvPr id="46" name="Picture 45"/>
              <p:cNvPicPr>
                <a:picLocks noChangeAspect="1"/>
              </p:cNvPicPr>
              <p:nvPr/>
            </p:nvPicPr>
            <p:blipFill>
              <a:blip r:embed="rId7"/>
              <a:stretch>
                <a:fillRect/>
              </a:stretch>
            </p:blipFill>
            <p:spPr>
              <a:xfrm>
                <a:off x="4300108" y="5334109"/>
                <a:ext cx="836220" cy="548127"/>
              </a:xfrm>
              <a:prstGeom prst="rect">
                <a:avLst/>
              </a:prstGeom>
            </p:spPr>
          </p:pic>
          <p:pic>
            <p:nvPicPr>
              <p:cNvPr id="47" name="Picture 46"/>
              <p:cNvPicPr>
                <a:picLocks noChangeAspect="1"/>
              </p:cNvPicPr>
              <p:nvPr/>
            </p:nvPicPr>
            <p:blipFill>
              <a:blip r:embed="rId7"/>
              <a:stretch>
                <a:fillRect/>
              </a:stretch>
            </p:blipFill>
            <p:spPr>
              <a:xfrm>
                <a:off x="4295902" y="5957801"/>
                <a:ext cx="836220" cy="548127"/>
              </a:xfrm>
              <a:prstGeom prst="rect">
                <a:avLst/>
              </a:prstGeom>
            </p:spPr>
          </p:pic>
          <p:cxnSp>
            <p:nvCxnSpPr>
              <p:cNvPr id="48" name="Straight Arrow Connector 47"/>
              <p:cNvCxnSpPr/>
              <p:nvPr/>
            </p:nvCxnSpPr>
            <p:spPr>
              <a:xfrm flipV="1">
                <a:off x="5364046" y="3670017"/>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5"/>
              <a:stretch>
                <a:fillRect/>
              </a:stretch>
            </p:blipFill>
            <p:spPr>
              <a:xfrm>
                <a:off x="5843766" y="3395954"/>
                <a:ext cx="1054614" cy="576873"/>
              </a:xfrm>
              <a:prstGeom prst="rect">
                <a:avLst/>
              </a:prstGeom>
            </p:spPr>
          </p:pic>
          <p:cxnSp>
            <p:nvCxnSpPr>
              <p:cNvPr id="51" name="Straight Arrow Connector 50"/>
              <p:cNvCxnSpPr/>
              <p:nvPr/>
            </p:nvCxnSpPr>
            <p:spPr>
              <a:xfrm flipV="1">
                <a:off x="5364046" y="4339350"/>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5"/>
              <a:stretch>
                <a:fillRect/>
              </a:stretch>
            </p:blipFill>
            <p:spPr>
              <a:xfrm>
                <a:off x="5843766" y="4065287"/>
                <a:ext cx="1054614" cy="576873"/>
              </a:xfrm>
              <a:prstGeom prst="rect">
                <a:avLst/>
              </a:prstGeom>
            </p:spPr>
          </p:pic>
          <p:cxnSp>
            <p:nvCxnSpPr>
              <p:cNvPr id="53" name="Straight Arrow Connector 52"/>
              <p:cNvCxnSpPr/>
              <p:nvPr/>
            </p:nvCxnSpPr>
            <p:spPr>
              <a:xfrm flipV="1">
                <a:off x="5364046" y="4983374"/>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5"/>
              <a:stretch>
                <a:fillRect/>
              </a:stretch>
            </p:blipFill>
            <p:spPr>
              <a:xfrm>
                <a:off x="5843766" y="4709311"/>
                <a:ext cx="1054614" cy="576873"/>
              </a:xfrm>
              <a:prstGeom prst="rect">
                <a:avLst/>
              </a:prstGeom>
            </p:spPr>
          </p:pic>
          <p:cxnSp>
            <p:nvCxnSpPr>
              <p:cNvPr id="55" name="Straight Arrow Connector 54"/>
              <p:cNvCxnSpPr/>
              <p:nvPr/>
            </p:nvCxnSpPr>
            <p:spPr>
              <a:xfrm flipV="1">
                <a:off x="5364046" y="5678818"/>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5"/>
              <a:stretch>
                <a:fillRect/>
              </a:stretch>
            </p:blipFill>
            <p:spPr>
              <a:xfrm>
                <a:off x="5843766" y="5404755"/>
                <a:ext cx="1054614" cy="576873"/>
              </a:xfrm>
              <a:prstGeom prst="rect">
                <a:avLst/>
              </a:prstGeom>
            </p:spPr>
          </p:pic>
          <p:cxnSp>
            <p:nvCxnSpPr>
              <p:cNvPr id="59" name="Straight Arrow Connector 58"/>
              <p:cNvCxnSpPr/>
              <p:nvPr/>
            </p:nvCxnSpPr>
            <p:spPr>
              <a:xfrm flipV="1">
                <a:off x="5364046" y="6291034"/>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5"/>
              <a:stretch>
                <a:fillRect/>
              </a:stretch>
            </p:blipFill>
            <p:spPr>
              <a:xfrm>
                <a:off x="5843766" y="6016971"/>
                <a:ext cx="1054614" cy="576873"/>
              </a:xfrm>
              <a:prstGeom prst="rect">
                <a:avLst/>
              </a:prstGeom>
            </p:spPr>
          </p:pic>
        </p:grpSp>
        <p:sp>
          <p:nvSpPr>
            <p:cNvPr id="63" name="TextBox 62"/>
            <p:cNvSpPr txBox="1"/>
            <p:nvPr/>
          </p:nvSpPr>
          <p:spPr>
            <a:xfrm>
              <a:off x="6033516" y="5927860"/>
              <a:ext cx="1524328" cy="646331"/>
            </a:xfrm>
            <a:prstGeom prst="rect">
              <a:avLst/>
            </a:prstGeom>
            <a:noFill/>
          </p:spPr>
          <p:txBody>
            <a:bodyPr wrap="none" rtlCol="0">
              <a:spAutoFit/>
            </a:bodyPr>
            <a:lstStyle/>
            <a:p>
              <a:pPr algn="ctr"/>
              <a:r>
                <a:rPr kumimoji="1" lang="en-US" altLang="ja-JP" dirty="0"/>
                <a:t>Data</a:t>
              </a:r>
            </a:p>
            <a:p>
              <a:pPr algn="ctr"/>
              <a:r>
                <a:rPr kumimoji="1" lang="en-US" altLang="ja-JP" dirty="0"/>
                <a:t>Augmentation</a:t>
              </a:r>
              <a:endParaRPr kumimoji="1" lang="ja-JP" altLang="en-US" dirty="0"/>
            </a:p>
          </p:txBody>
        </p:sp>
        <p:sp>
          <p:nvSpPr>
            <p:cNvPr id="64" name="TextBox 63"/>
            <p:cNvSpPr txBox="1"/>
            <p:nvPr/>
          </p:nvSpPr>
          <p:spPr>
            <a:xfrm>
              <a:off x="7586934" y="5927860"/>
              <a:ext cx="1617687" cy="646331"/>
            </a:xfrm>
            <a:prstGeom prst="rect">
              <a:avLst/>
            </a:prstGeom>
            <a:noFill/>
          </p:spPr>
          <p:txBody>
            <a:bodyPr wrap="none" rtlCol="0">
              <a:spAutoFit/>
            </a:bodyPr>
            <a:lstStyle/>
            <a:p>
              <a:pPr algn="ctr"/>
              <a:r>
                <a:rPr kumimoji="1" lang="en-US" altLang="ja-JP" dirty="0"/>
                <a:t>Partial network</a:t>
              </a:r>
            </a:p>
            <a:p>
              <a:pPr algn="ctr"/>
              <a:r>
                <a:rPr kumimoji="1" lang="en-US" altLang="ja-JP" dirty="0"/>
                <a:t>From Dropout</a:t>
              </a:r>
              <a:endParaRPr kumimoji="1" lang="ja-JP" altLang="en-US" dirty="0"/>
            </a:p>
          </p:txBody>
        </p:sp>
      </p:grpSp>
      <p:sp>
        <p:nvSpPr>
          <p:cNvPr id="65" name="TextBox 64"/>
          <p:cNvSpPr txBox="1"/>
          <p:nvPr/>
        </p:nvSpPr>
        <p:spPr>
          <a:xfrm>
            <a:off x="6499663" y="5651428"/>
            <a:ext cx="5574668" cy="461665"/>
          </a:xfrm>
          <a:prstGeom prst="rect">
            <a:avLst/>
          </a:prstGeom>
          <a:noFill/>
        </p:spPr>
        <p:txBody>
          <a:bodyPr wrap="none" rtlCol="0">
            <a:spAutoFit/>
          </a:bodyPr>
          <a:lstStyle/>
          <a:p>
            <a:r>
              <a:rPr kumimoji="1" lang="en-US" altLang="ja-JP" sz="2400" dirty="0"/>
              <a:t>Multiple predictions from multiple samples</a:t>
            </a:r>
            <a:endParaRPr kumimoji="1" lang="ja-JP" altLang="en-US" sz="2400" dirty="0"/>
          </a:p>
        </p:txBody>
      </p:sp>
      <p:sp>
        <p:nvSpPr>
          <p:cNvPr id="3" name="TextBox 2"/>
          <p:cNvSpPr txBox="1"/>
          <p:nvPr/>
        </p:nvSpPr>
        <p:spPr>
          <a:xfrm>
            <a:off x="1839208" y="4199288"/>
            <a:ext cx="1353256" cy="369332"/>
          </a:xfrm>
          <a:prstGeom prst="rect">
            <a:avLst/>
          </a:prstGeom>
          <a:noFill/>
        </p:spPr>
        <p:txBody>
          <a:bodyPr wrap="none" rtlCol="0">
            <a:spAutoFit/>
          </a:bodyPr>
          <a:lstStyle/>
          <a:p>
            <a:r>
              <a:rPr kumimoji="1" lang="en-US" altLang="ja-JP"/>
              <a:t>Full network</a:t>
            </a:r>
            <a:endParaRPr kumimoji="1" lang="ja-JP" altLang="en-US" dirty="0"/>
          </a:p>
        </p:txBody>
      </p:sp>
      <p:sp>
        <p:nvSpPr>
          <p:cNvPr id="7" name="Right Arrow 6"/>
          <p:cNvSpPr/>
          <p:nvPr/>
        </p:nvSpPr>
        <p:spPr>
          <a:xfrm>
            <a:off x="5267265" y="3213904"/>
            <a:ext cx="908548" cy="5671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Tree>
    <p:extLst>
      <p:ext uri="{BB962C8B-B14F-4D97-AF65-F5344CB8AC3E}">
        <p14:creationId xmlns:p14="http://schemas.microsoft.com/office/powerpoint/2010/main" val="215487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Proposal : Query By Dropout Predictions</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kumimoji="1" lang="en-US" altLang="ja-JP" dirty="0"/>
                  <a:t>Final Metrics </a:t>
                </a:r>
              </a:p>
              <a:p>
                <a:pPr marL="548050" lvl="1" indent="0">
                  <a:buNone/>
                </a:pPr>
                <a:r>
                  <a:rPr lang="en-US" altLang="ja-JP" sz="3200" dirty="0"/>
                  <a:t> </a:t>
                </a:r>
                <a14:m>
                  <m:oMath xmlns:m="http://schemas.openxmlformats.org/officeDocument/2006/math">
                    <m:r>
                      <a:rPr lang="en-US" altLang="ja-JP" i="1">
                        <a:latin typeface="Cambria Math" charset="0"/>
                      </a:rPr>
                      <m:t>𝑠𝑐𝑜𝑟𝑒</m:t>
                    </m:r>
                    <m:d>
                      <m:dPr>
                        <m:ctrlPr>
                          <a:rPr lang="en-US" altLang="ja-JP" i="1">
                            <a:latin typeface="Cambria Math" panose="02040503050406030204" pitchFamily="18" charset="0"/>
                          </a:rPr>
                        </m:ctrlPr>
                      </m:dPr>
                      <m:e>
                        <m:r>
                          <a:rPr lang="en-US" altLang="ja-JP" i="1">
                            <a:latin typeface="Cambria Math" charset="0"/>
                          </a:rPr>
                          <m:t>𝑥</m:t>
                        </m:r>
                      </m:e>
                    </m:d>
                    <m:r>
                      <a:rPr lang="en-US" altLang="ja-JP" i="1">
                        <a:latin typeface="Cambria Math" charset="0"/>
                      </a:rPr>
                      <m:t>=−</m:t>
                    </m:r>
                    <m:f>
                      <m:fPr>
                        <m:ctrlPr>
                          <a:rPr lang="en-US" altLang="ja-JP" i="1">
                            <a:latin typeface="Cambria Math" panose="02040503050406030204" pitchFamily="18" charset="0"/>
                          </a:rPr>
                        </m:ctrlPr>
                      </m:fPr>
                      <m:num>
                        <m:r>
                          <a:rPr lang="en-US" altLang="ja-JP" i="1">
                            <a:latin typeface="Cambria Math" charset="0"/>
                          </a:rPr>
                          <m:t>1</m:t>
                        </m:r>
                      </m:num>
                      <m:den>
                        <m:r>
                          <a:rPr lang="en-US" altLang="ja-JP" i="1">
                            <a:latin typeface="Cambria Math" charset="0"/>
                          </a:rPr>
                          <m:t>|</m:t>
                        </m:r>
                        <m:r>
                          <a:rPr lang="en-US" altLang="ja-JP" i="1">
                            <a:latin typeface="Cambria Math" charset="0"/>
                          </a:rPr>
                          <m:t>𝐶</m:t>
                        </m:r>
                        <m:r>
                          <a:rPr lang="en-US" altLang="ja-JP" i="1">
                            <a:latin typeface="Cambria Math" charset="0"/>
                          </a:rPr>
                          <m:t>|</m:t>
                        </m:r>
                      </m:den>
                    </m:f>
                    <m:r>
                      <a:rPr lang="en-US" altLang="ja-JP" i="1">
                        <a:latin typeface="Cambria Math" charset="0"/>
                      </a:rPr>
                      <m:t> </m:t>
                    </m:r>
                    <m:nary>
                      <m:naryPr>
                        <m:chr m:val="∑"/>
                        <m:ctrlPr>
                          <a:rPr lang="is-IS" altLang="ja-JP" i="1">
                            <a:latin typeface="Cambria Math" panose="02040503050406030204" pitchFamily="18" charset="0"/>
                          </a:rPr>
                        </m:ctrlPr>
                      </m:naryPr>
                      <m:sub>
                        <m:r>
                          <m:rPr>
                            <m:brk m:alnAt="23"/>
                          </m:rPr>
                          <a:rPr lang="en-US" altLang="ja-JP" i="1">
                            <a:latin typeface="Cambria Math" charset="0"/>
                          </a:rPr>
                          <m:t>𝑖</m:t>
                        </m:r>
                        <m:r>
                          <a:rPr lang="en-US" altLang="ja-JP" i="1">
                            <a:latin typeface="Cambria Math" charset="0"/>
                          </a:rPr>
                          <m:t>=1</m:t>
                        </m:r>
                      </m:sub>
                      <m:sup>
                        <m:r>
                          <a:rPr lang="en-US" altLang="ja-JP" i="1">
                            <a:latin typeface="Cambria Math" charset="0"/>
                          </a:rPr>
                          <m:t>|</m:t>
                        </m:r>
                        <m:r>
                          <a:rPr lang="en-US" altLang="ja-JP" i="1">
                            <a:latin typeface="Cambria Math" charset="0"/>
                          </a:rPr>
                          <m:t>𝐶</m:t>
                        </m:r>
                        <m:r>
                          <a:rPr lang="en-US" altLang="ja-JP" i="1">
                            <a:latin typeface="Cambria Math" charset="0"/>
                          </a:rPr>
                          <m:t>|</m:t>
                        </m:r>
                      </m:sup>
                      <m:e>
                        <m:r>
                          <a:rPr lang="en-US" altLang="ja-JP" i="1">
                            <a:latin typeface="Cambria Math" charset="0"/>
                          </a:rPr>
                          <m:t>𝐾𝐿</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𝑃</m:t>
                            </m:r>
                          </m:e>
                          <m:sub>
                            <m:sSub>
                              <m:sSubPr>
                                <m:ctrlPr>
                                  <a:rPr lang="en-US" altLang="ja-JP" i="1">
                                    <a:latin typeface="Cambria Math" panose="02040503050406030204" pitchFamily="18" charset="0"/>
                                  </a:rPr>
                                </m:ctrlPr>
                              </m:sSubPr>
                              <m:e>
                                <m:r>
                                  <a:rPr lang="en-US" altLang="ja-JP" i="1">
                                    <a:latin typeface="Cambria Math" charset="0"/>
                                  </a:rPr>
                                  <m:t>𝜃</m:t>
                                </m:r>
                              </m:e>
                              <m:sub>
                                <m:r>
                                  <a:rPr lang="en-US" altLang="ja-JP" i="1">
                                    <a:latin typeface="Cambria Math" charset="0"/>
                                  </a:rPr>
                                  <m:t>𝑖</m:t>
                                </m:r>
                              </m:sub>
                            </m:sSub>
                          </m:sub>
                        </m:sSub>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𝑃</m:t>
                            </m:r>
                          </m:e>
                          <m:sub>
                            <m:r>
                              <a:rPr lang="en-US" altLang="ja-JP" i="1">
                                <a:latin typeface="Cambria Math" charset="0"/>
                              </a:rPr>
                              <m:t>𝐶</m:t>
                            </m:r>
                          </m:sub>
                        </m:sSub>
                        <m:r>
                          <a:rPr lang="en-US" altLang="ja-JP" i="1">
                            <a:latin typeface="Cambria Math" charset="0"/>
                          </a:rPr>
                          <m:t>)</m:t>
                        </m:r>
                      </m:e>
                    </m:nary>
                  </m:oMath>
                </a14:m>
                <a:r>
                  <a:rPr lang="en-US" altLang="ja-JP" dirty="0"/>
                  <a:t> </a:t>
                </a:r>
                <a14:m>
                  <m:oMath xmlns:m="http://schemas.openxmlformats.org/officeDocument/2006/math">
                    <m:r>
                      <a:rPr lang="en-US" altLang="ja-JP" i="1">
                        <a:latin typeface="Cambria Math" charset="0"/>
                      </a:rPr>
                      <m:t>−</m:t>
                    </m:r>
                    <m:nary>
                      <m:naryPr>
                        <m:chr m:val="∑"/>
                        <m:supHide m:val="on"/>
                        <m:ctrlPr>
                          <a:rPr lang="en-US" altLang="ja-JP" i="1">
                            <a:latin typeface="Cambria Math" panose="02040503050406030204" pitchFamily="18" charset="0"/>
                          </a:rPr>
                        </m:ctrlPr>
                      </m:naryPr>
                      <m:sub>
                        <m:r>
                          <m:rPr>
                            <m:brk m:alnAt="7"/>
                          </m:rPr>
                          <a:rPr lang="en-US" altLang="ja-JP" i="1">
                            <a:latin typeface="Cambria Math" charset="0"/>
                          </a:rPr>
                          <m:t>𝑖</m:t>
                        </m:r>
                      </m:sub>
                      <m:sup/>
                      <m:e>
                        <m:sSub>
                          <m:sSubPr>
                            <m:ctrlPr>
                              <a:rPr lang="en-US" altLang="ja-JP" i="1">
                                <a:latin typeface="Cambria Math" panose="02040503050406030204" pitchFamily="18" charset="0"/>
                              </a:rPr>
                            </m:ctrlPr>
                          </m:sSubPr>
                          <m:e>
                            <m:r>
                              <a:rPr lang="en-US" altLang="ja-JP" i="1">
                                <a:latin typeface="Cambria Math" charset="0"/>
                              </a:rPr>
                              <m:t>𝑃</m:t>
                            </m:r>
                          </m:e>
                          <m:sub>
                            <m:r>
                              <a:rPr lang="en-US" altLang="ja-JP" b="0" i="1" smtClean="0">
                                <a:latin typeface="Cambria Math" charset="0"/>
                              </a:rPr>
                              <m:t>𝐶</m:t>
                            </m:r>
                          </m:sub>
                        </m:sSub>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charset="0"/>
                                  </a:rPr>
                                  <m:t>𝑦</m:t>
                                </m:r>
                              </m:e>
                              <m:sub>
                                <m:r>
                                  <a:rPr lang="en-US" altLang="ja-JP" i="1">
                                    <a:latin typeface="Cambria Math" charset="0"/>
                                  </a:rPr>
                                  <m:t>𝑖</m:t>
                                </m:r>
                              </m:sub>
                            </m:sSub>
                          </m:e>
                          <m:e>
                            <m:r>
                              <a:rPr lang="en-US" altLang="ja-JP" i="1">
                                <a:latin typeface="Cambria Math" charset="0"/>
                              </a:rPr>
                              <m:t>𝑥</m:t>
                            </m:r>
                          </m:e>
                        </m:d>
                        <m:r>
                          <m:rPr>
                            <m:sty m:val="p"/>
                          </m:rPr>
                          <a:rPr lang="en-US" altLang="ja-JP">
                            <a:latin typeface="Cambria Math" charset="0"/>
                          </a:rPr>
                          <m:t>log</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𝑃</m:t>
                            </m:r>
                          </m:e>
                          <m:sub>
                            <m:r>
                              <a:rPr lang="en-US" altLang="ja-JP" b="0" i="1" smtClean="0">
                                <a:latin typeface="Cambria Math" charset="0"/>
                              </a:rPr>
                              <m:t>𝐶</m:t>
                            </m:r>
                          </m:sub>
                        </m:sSub>
                        <m:r>
                          <a:rPr lang="en-US" altLang="ja-JP" i="1">
                            <a:latin typeface="Cambria Math" charset="0"/>
                          </a:rPr>
                          <m:t>(</m:t>
                        </m:r>
                        <m:r>
                          <a:rPr lang="en-US" altLang="ja-JP" i="1">
                            <a:latin typeface="Cambria Math" charset="0"/>
                          </a:rPr>
                          <m:t>𝑦</m:t>
                        </m:r>
                        <m:r>
                          <a:rPr lang="en-US" altLang="ja-JP" i="1">
                            <a:latin typeface="Cambria Math" charset="0"/>
                          </a:rPr>
                          <m:t>|</m:t>
                        </m:r>
                        <m:r>
                          <a:rPr lang="en-US" altLang="ja-JP" i="1">
                            <a:latin typeface="Cambria Math" charset="0"/>
                          </a:rPr>
                          <m:t>𝑥</m:t>
                        </m:r>
                        <m:r>
                          <a:rPr lang="en-US" altLang="ja-JP" i="1">
                            <a:latin typeface="Cambria Math" charset="0"/>
                          </a:rPr>
                          <m:t>)</m:t>
                        </m:r>
                      </m:e>
                    </m:nary>
                    <m:r>
                      <a:rPr lang="en-US" altLang="ja-JP" i="1">
                        <a:latin typeface="Cambria Math" charset="0"/>
                      </a:rPr>
                      <m:t>)</m:t>
                    </m:r>
                  </m:oMath>
                </a14:m>
                <a:r>
                  <a:rPr lang="en-US" altLang="ja-JP" dirty="0"/>
                  <a:t> </a:t>
                </a:r>
                <a:endParaRPr lang="en-US" altLang="ja-JP" sz="3600" dirty="0"/>
              </a:p>
              <a:p>
                <a:pPr marL="471487" lvl="1" indent="0">
                  <a:buNone/>
                </a:pPr>
                <a:r>
                  <a:rPr lang="en-US" altLang="ja-JP" sz="2800" dirty="0"/>
                  <a:t>           </a:t>
                </a:r>
                <a:endParaRPr kumimoji="1" lang="en-US" altLang="ja-JP" dirty="0"/>
              </a:p>
              <a:p>
                <a:r>
                  <a:rPr kumimoji="1" lang="en-US" altLang="ja-JP" dirty="0"/>
                  <a:t>Find samples informative for model in light of both </a:t>
                </a:r>
                <a:br>
                  <a:rPr kumimoji="1" lang="en-US" altLang="ja-JP" dirty="0"/>
                </a:br>
                <a:r>
                  <a:rPr kumimoji="1" lang="en-US" altLang="ja-JP" b="1" dirty="0"/>
                  <a:t>Feature extraction </a:t>
                </a:r>
                <a:r>
                  <a:rPr kumimoji="1" lang="en-US" altLang="ja-JP" dirty="0"/>
                  <a:t>and determine </a:t>
                </a:r>
                <a:r>
                  <a:rPr kumimoji="1" lang="en-US" altLang="ja-JP" b="1" dirty="0"/>
                  <a:t>decision boundary</a:t>
                </a:r>
                <a:br>
                  <a:rPr kumimoji="1" lang="en-US" altLang="ja-JP" b="1" dirty="0"/>
                </a:br>
                <a:r>
                  <a:rPr kumimoji="1" lang="en-US" altLang="ja-JP" dirty="0"/>
                  <a:t>that is near the boundary</a:t>
                </a:r>
                <a:endParaRPr kumimoji="1" lang="ja-JP" alt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29" t="-1125"/>
                </a:stretch>
              </a:blipFill>
            </p:spPr>
            <p:txBody>
              <a:bodyPr/>
              <a:lstStyle/>
              <a:p>
                <a:r>
                  <a:rPr lang="ja-JP" altLang="en-US">
                    <a:noFill/>
                  </a:rPr>
                  <a:t> </a:t>
                </a:r>
              </a:p>
            </p:txBody>
          </p:sp>
        </mc:Fallback>
      </mc:AlternateContent>
      <p:sp>
        <p:nvSpPr>
          <p:cNvPr id="4" name="Slide Number Placeholder 3"/>
          <p:cNvSpPr>
            <a:spLocks noGrp="1"/>
          </p:cNvSpPr>
          <p:nvPr>
            <p:ph type="sldNum" sz="quarter" idx="11"/>
          </p:nvPr>
        </p:nvSpPr>
        <p:spPr/>
        <p:txBody>
          <a:bodyPr/>
          <a:lstStyle/>
          <a:p>
            <a:fld id="{6113E31D-E2AB-40D1-8B51-AFA5AFEF393A}" type="slidenum">
              <a:rPr lang="en-US" smtClean="0"/>
              <a:t>31</a:t>
            </a:fld>
            <a:endParaRPr lang="en-US" dirty="0"/>
          </a:p>
        </p:txBody>
      </p:sp>
      <p:grpSp>
        <p:nvGrpSpPr>
          <p:cNvPr id="6" name="Group 5"/>
          <p:cNvGrpSpPr/>
          <p:nvPr/>
        </p:nvGrpSpPr>
        <p:grpSpPr>
          <a:xfrm>
            <a:off x="8327344" y="4048156"/>
            <a:ext cx="3603399" cy="2792562"/>
            <a:chOff x="5269347" y="2605666"/>
            <a:chExt cx="5170050" cy="3748465"/>
          </a:xfrm>
        </p:grpSpPr>
        <p:grpSp>
          <p:nvGrpSpPr>
            <p:cNvPr id="7" name="Group 6"/>
            <p:cNvGrpSpPr/>
            <p:nvPr/>
          </p:nvGrpSpPr>
          <p:grpSpPr>
            <a:xfrm>
              <a:off x="5269347" y="2605666"/>
              <a:ext cx="5170050" cy="3197890"/>
              <a:chOff x="1728330" y="3395954"/>
              <a:chExt cx="5170050" cy="3197890"/>
            </a:xfrm>
          </p:grpSpPr>
          <p:pic>
            <p:nvPicPr>
              <p:cNvPr id="10" name="Picture 9"/>
              <p:cNvPicPr>
                <a:picLocks noChangeAspect="1"/>
              </p:cNvPicPr>
              <p:nvPr/>
            </p:nvPicPr>
            <p:blipFill>
              <a:blip r:embed="rId4"/>
              <a:stretch>
                <a:fillRect/>
              </a:stretch>
            </p:blipFill>
            <p:spPr>
              <a:xfrm>
                <a:off x="1728330" y="4486426"/>
                <a:ext cx="854306" cy="847683"/>
              </a:xfrm>
              <a:prstGeom prst="rect">
                <a:avLst/>
              </a:prstGeom>
            </p:spPr>
          </p:pic>
          <p:pic>
            <p:nvPicPr>
              <p:cNvPr id="11" name="Picture 10"/>
              <p:cNvPicPr>
                <a:picLocks noChangeAspect="1"/>
              </p:cNvPicPr>
              <p:nvPr/>
            </p:nvPicPr>
            <p:blipFill>
              <a:blip r:embed="rId5"/>
              <a:stretch>
                <a:fillRect/>
              </a:stretch>
            </p:blipFill>
            <p:spPr>
              <a:xfrm>
                <a:off x="3500001" y="3588671"/>
                <a:ext cx="516826" cy="2643194"/>
              </a:xfrm>
              <a:prstGeom prst="rect">
                <a:avLst/>
              </a:prstGeom>
            </p:spPr>
          </p:pic>
          <p:cxnSp>
            <p:nvCxnSpPr>
              <p:cNvPr id="12" name="Straight Arrow Connector 11"/>
              <p:cNvCxnSpPr/>
              <p:nvPr/>
            </p:nvCxnSpPr>
            <p:spPr>
              <a:xfrm flipV="1">
                <a:off x="2906486" y="4226379"/>
                <a:ext cx="378278" cy="68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06486" y="4415518"/>
                <a:ext cx="441115"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32340" y="4960244"/>
                <a:ext cx="415261" cy="50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87572" y="4948918"/>
                <a:ext cx="416106" cy="2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932340" y="4921593"/>
                <a:ext cx="371338" cy="993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4300108" y="3395954"/>
                <a:ext cx="836220" cy="548127"/>
              </a:xfrm>
              <a:prstGeom prst="rect">
                <a:avLst/>
              </a:prstGeom>
            </p:spPr>
          </p:pic>
          <p:pic>
            <p:nvPicPr>
              <p:cNvPr id="18" name="Picture 17"/>
              <p:cNvPicPr>
                <a:picLocks noChangeAspect="1"/>
              </p:cNvPicPr>
              <p:nvPr/>
            </p:nvPicPr>
            <p:blipFill>
              <a:blip r:embed="rId6"/>
              <a:stretch>
                <a:fillRect/>
              </a:stretch>
            </p:blipFill>
            <p:spPr>
              <a:xfrm>
                <a:off x="4300108" y="4065287"/>
                <a:ext cx="836220" cy="548127"/>
              </a:xfrm>
              <a:prstGeom prst="rect">
                <a:avLst/>
              </a:prstGeom>
            </p:spPr>
          </p:pic>
          <p:pic>
            <p:nvPicPr>
              <p:cNvPr id="19" name="Picture 18"/>
              <p:cNvPicPr>
                <a:picLocks noChangeAspect="1"/>
              </p:cNvPicPr>
              <p:nvPr/>
            </p:nvPicPr>
            <p:blipFill>
              <a:blip r:embed="rId6"/>
              <a:stretch>
                <a:fillRect/>
              </a:stretch>
            </p:blipFill>
            <p:spPr>
              <a:xfrm>
                <a:off x="4300108" y="4686179"/>
                <a:ext cx="836220" cy="548127"/>
              </a:xfrm>
              <a:prstGeom prst="rect">
                <a:avLst/>
              </a:prstGeom>
            </p:spPr>
          </p:pic>
          <p:pic>
            <p:nvPicPr>
              <p:cNvPr id="20" name="Picture 19"/>
              <p:cNvPicPr>
                <a:picLocks noChangeAspect="1"/>
              </p:cNvPicPr>
              <p:nvPr/>
            </p:nvPicPr>
            <p:blipFill>
              <a:blip r:embed="rId6"/>
              <a:stretch>
                <a:fillRect/>
              </a:stretch>
            </p:blipFill>
            <p:spPr>
              <a:xfrm>
                <a:off x="4300108" y="5334109"/>
                <a:ext cx="836220" cy="548127"/>
              </a:xfrm>
              <a:prstGeom prst="rect">
                <a:avLst/>
              </a:prstGeom>
            </p:spPr>
          </p:pic>
          <p:pic>
            <p:nvPicPr>
              <p:cNvPr id="21" name="Picture 20"/>
              <p:cNvPicPr>
                <a:picLocks noChangeAspect="1"/>
              </p:cNvPicPr>
              <p:nvPr/>
            </p:nvPicPr>
            <p:blipFill>
              <a:blip r:embed="rId6"/>
              <a:stretch>
                <a:fillRect/>
              </a:stretch>
            </p:blipFill>
            <p:spPr>
              <a:xfrm>
                <a:off x="4295902" y="5957801"/>
                <a:ext cx="836220" cy="548127"/>
              </a:xfrm>
              <a:prstGeom prst="rect">
                <a:avLst/>
              </a:prstGeom>
            </p:spPr>
          </p:pic>
          <p:cxnSp>
            <p:nvCxnSpPr>
              <p:cNvPr id="22" name="Straight Arrow Connector 21"/>
              <p:cNvCxnSpPr/>
              <p:nvPr/>
            </p:nvCxnSpPr>
            <p:spPr>
              <a:xfrm flipV="1">
                <a:off x="5364046" y="3670017"/>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5843766" y="3395954"/>
                <a:ext cx="1054614" cy="576873"/>
              </a:xfrm>
              <a:prstGeom prst="rect">
                <a:avLst/>
              </a:prstGeom>
            </p:spPr>
          </p:pic>
          <p:cxnSp>
            <p:nvCxnSpPr>
              <p:cNvPr id="24" name="Straight Arrow Connector 23"/>
              <p:cNvCxnSpPr/>
              <p:nvPr/>
            </p:nvCxnSpPr>
            <p:spPr>
              <a:xfrm flipV="1">
                <a:off x="5364046" y="4339350"/>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a:stretch>
                <a:fillRect/>
              </a:stretch>
            </p:blipFill>
            <p:spPr>
              <a:xfrm>
                <a:off x="5843766" y="4065287"/>
                <a:ext cx="1054614" cy="576873"/>
              </a:xfrm>
              <a:prstGeom prst="rect">
                <a:avLst/>
              </a:prstGeom>
            </p:spPr>
          </p:pic>
          <p:cxnSp>
            <p:nvCxnSpPr>
              <p:cNvPr id="26" name="Straight Arrow Connector 25"/>
              <p:cNvCxnSpPr/>
              <p:nvPr/>
            </p:nvCxnSpPr>
            <p:spPr>
              <a:xfrm flipV="1">
                <a:off x="5364046" y="4983374"/>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a:stretch>
                <a:fillRect/>
              </a:stretch>
            </p:blipFill>
            <p:spPr>
              <a:xfrm>
                <a:off x="5843766" y="4709311"/>
                <a:ext cx="1054614" cy="576873"/>
              </a:xfrm>
              <a:prstGeom prst="rect">
                <a:avLst/>
              </a:prstGeom>
            </p:spPr>
          </p:pic>
          <p:cxnSp>
            <p:nvCxnSpPr>
              <p:cNvPr id="28" name="Straight Arrow Connector 27"/>
              <p:cNvCxnSpPr/>
              <p:nvPr/>
            </p:nvCxnSpPr>
            <p:spPr>
              <a:xfrm flipV="1">
                <a:off x="5364046" y="5678818"/>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a:stretch>
                <a:fillRect/>
              </a:stretch>
            </p:blipFill>
            <p:spPr>
              <a:xfrm>
                <a:off x="5843766" y="5404755"/>
                <a:ext cx="1054614" cy="576873"/>
              </a:xfrm>
              <a:prstGeom prst="rect">
                <a:avLst/>
              </a:prstGeom>
            </p:spPr>
          </p:pic>
          <p:cxnSp>
            <p:nvCxnSpPr>
              <p:cNvPr id="30" name="Straight Arrow Connector 29"/>
              <p:cNvCxnSpPr/>
              <p:nvPr/>
            </p:nvCxnSpPr>
            <p:spPr>
              <a:xfrm flipV="1">
                <a:off x="5364046" y="6291034"/>
                <a:ext cx="25200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a:stretch>
                <a:fillRect/>
              </a:stretch>
            </p:blipFill>
            <p:spPr>
              <a:xfrm>
                <a:off x="5843766" y="6016971"/>
                <a:ext cx="1054614" cy="576873"/>
              </a:xfrm>
              <a:prstGeom prst="rect">
                <a:avLst/>
              </a:prstGeom>
            </p:spPr>
          </p:pic>
        </p:grpSp>
        <p:sp>
          <p:nvSpPr>
            <p:cNvPr id="8" name="TextBox 7"/>
            <p:cNvSpPr txBox="1"/>
            <p:nvPr/>
          </p:nvSpPr>
          <p:spPr>
            <a:xfrm>
              <a:off x="5933838" y="5651811"/>
              <a:ext cx="1763686" cy="702320"/>
            </a:xfrm>
            <a:prstGeom prst="rect">
              <a:avLst/>
            </a:prstGeom>
            <a:noFill/>
          </p:spPr>
          <p:txBody>
            <a:bodyPr wrap="none" rtlCol="0">
              <a:spAutoFit/>
            </a:bodyPr>
            <a:lstStyle/>
            <a:p>
              <a:pPr algn="ctr"/>
              <a:r>
                <a:rPr kumimoji="1" lang="en-US" altLang="ja-JP" sz="1400" dirty="0"/>
                <a:t>Data</a:t>
              </a:r>
            </a:p>
            <a:p>
              <a:pPr algn="ctr"/>
              <a:r>
                <a:rPr kumimoji="1" lang="en-US" altLang="ja-JP" sz="1400" dirty="0"/>
                <a:t>Augmentation</a:t>
              </a:r>
              <a:endParaRPr kumimoji="1" lang="ja-JP" altLang="en-US" sz="1400" dirty="0"/>
            </a:p>
          </p:txBody>
        </p:sp>
        <p:sp>
          <p:nvSpPr>
            <p:cNvPr id="9" name="TextBox 8"/>
            <p:cNvSpPr txBox="1"/>
            <p:nvPr/>
          </p:nvSpPr>
          <p:spPr>
            <a:xfrm>
              <a:off x="7586934" y="5905897"/>
              <a:ext cx="2052468" cy="413130"/>
            </a:xfrm>
            <a:prstGeom prst="rect">
              <a:avLst/>
            </a:prstGeom>
            <a:noFill/>
          </p:spPr>
          <p:txBody>
            <a:bodyPr wrap="none" rtlCol="0">
              <a:spAutoFit/>
            </a:bodyPr>
            <a:lstStyle/>
            <a:p>
              <a:r>
                <a:rPr kumimoji="1" lang="en-US" altLang="ja-JP" sz="1400" dirty="0"/>
                <a:t>NN with Dropout</a:t>
              </a:r>
              <a:endParaRPr kumimoji="1" lang="ja-JP" altLang="en-US" sz="1400" dirty="0"/>
            </a:p>
          </p:txBody>
        </p:sp>
      </p:grpSp>
      <p:cxnSp>
        <p:nvCxnSpPr>
          <p:cNvPr id="32" name="Straight Connector 31"/>
          <p:cNvCxnSpPr/>
          <p:nvPr/>
        </p:nvCxnSpPr>
        <p:spPr>
          <a:xfrm>
            <a:off x="3079101" y="2765062"/>
            <a:ext cx="281784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66005" y="2816029"/>
            <a:ext cx="2262992" cy="523220"/>
          </a:xfrm>
          <a:prstGeom prst="rect">
            <a:avLst/>
          </a:prstGeom>
          <a:noFill/>
        </p:spPr>
        <p:txBody>
          <a:bodyPr wrap="none" rtlCol="0">
            <a:spAutoFit/>
          </a:bodyPr>
          <a:lstStyle/>
          <a:p>
            <a:r>
              <a:rPr kumimoji="1" lang="en-US" altLang="ja-JP" sz="2800" b="1">
                <a:solidFill>
                  <a:schemeClr val="accent1"/>
                </a:solidFill>
              </a:rPr>
              <a:t>Disagreement</a:t>
            </a:r>
            <a:endParaRPr kumimoji="1" lang="ja-JP" altLang="en-US" sz="2800" b="1" dirty="0">
              <a:solidFill>
                <a:schemeClr val="accent1"/>
              </a:solidFill>
            </a:endParaRPr>
          </a:p>
        </p:txBody>
      </p:sp>
      <p:cxnSp>
        <p:nvCxnSpPr>
          <p:cNvPr id="34" name="Straight Connector 33"/>
          <p:cNvCxnSpPr/>
          <p:nvPr/>
        </p:nvCxnSpPr>
        <p:spPr>
          <a:xfrm>
            <a:off x="6100233" y="2757109"/>
            <a:ext cx="3083798"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681898" y="2835245"/>
            <a:ext cx="1943161" cy="523220"/>
          </a:xfrm>
          <a:prstGeom prst="rect">
            <a:avLst/>
          </a:prstGeom>
          <a:noFill/>
        </p:spPr>
        <p:txBody>
          <a:bodyPr wrap="none" rtlCol="0">
            <a:spAutoFit/>
          </a:bodyPr>
          <a:lstStyle/>
          <a:p>
            <a:r>
              <a:rPr kumimoji="1" lang="en-US" altLang="ja-JP" sz="2800" b="1">
                <a:solidFill>
                  <a:schemeClr val="accent1"/>
                </a:solidFill>
              </a:rPr>
              <a:t>Uncertainty</a:t>
            </a:r>
            <a:endParaRPr kumimoji="1" lang="ja-JP" altLang="en-US" sz="2800" b="1" dirty="0">
              <a:solidFill>
                <a:schemeClr val="accent1"/>
              </a:solidFill>
            </a:endParaRPr>
          </a:p>
        </p:txBody>
      </p:sp>
    </p:spTree>
    <p:extLst>
      <p:ext uri="{BB962C8B-B14F-4D97-AF65-F5344CB8AC3E}">
        <p14:creationId xmlns:p14="http://schemas.microsoft.com/office/powerpoint/2010/main" val="116639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Outline</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kumimoji="1" lang="en-US" altLang="ja-JP" dirty="0"/>
              <a:t>Background and Motivation</a:t>
            </a:r>
          </a:p>
          <a:p>
            <a:pPr marL="565200" indent="-457200">
              <a:buFont typeface="+mj-lt"/>
              <a:buAutoNum type="arabicPeriod"/>
            </a:pPr>
            <a:r>
              <a:rPr kumimoji="1" lang="en-US" altLang="ja-JP" dirty="0"/>
              <a:t>Related work</a:t>
            </a:r>
          </a:p>
          <a:p>
            <a:pPr marL="565200" indent="-457200">
              <a:buFont typeface="+mj-lt"/>
              <a:buAutoNum type="arabicPeriod"/>
            </a:pPr>
            <a:r>
              <a:rPr kumimoji="1" lang="en-US" altLang="ja-JP" dirty="0"/>
              <a:t>Proposed Method</a:t>
            </a:r>
          </a:p>
          <a:p>
            <a:pPr marL="565200" indent="-457200">
              <a:buFont typeface="+mj-lt"/>
              <a:buAutoNum type="arabicPeriod"/>
            </a:pPr>
            <a:r>
              <a:rPr kumimoji="1" lang="en-US" altLang="ja-JP" dirty="0">
                <a:solidFill>
                  <a:srgbClr val="FF0000"/>
                </a:solidFill>
              </a:rPr>
              <a:t>Experiments on </a:t>
            </a:r>
            <a:r>
              <a:rPr lang="en-US" altLang="ja-JP" dirty="0">
                <a:solidFill>
                  <a:srgbClr val="FF0000"/>
                </a:solidFill>
              </a:rPr>
              <a:t>p</a:t>
            </a:r>
            <a:r>
              <a:rPr kumimoji="1" lang="en-US" altLang="ja-JP" dirty="0">
                <a:solidFill>
                  <a:srgbClr val="FF0000"/>
                </a:solidFill>
              </a:rPr>
              <a:t>athological image dataset</a:t>
            </a:r>
          </a:p>
          <a:p>
            <a:pPr marL="565200" indent="-457200">
              <a:buFont typeface="+mj-lt"/>
              <a:buAutoNum type="arabicPeriod"/>
            </a:pPr>
            <a:r>
              <a:rPr lang="en-US" altLang="ja-JP" dirty="0"/>
              <a:t>Conclusion</a:t>
            </a:r>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1019192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 with Pathological images</a:t>
            </a:r>
            <a:endParaRPr kumimoji="1" lang="ja-JP" altLang="en-US" dirty="0"/>
          </a:p>
        </p:txBody>
      </p:sp>
      <p:sp>
        <p:nvSpPr>
          <p:cNvPr id="3" name="Content Placeholder 2"/>
          <p:cNvSpPr>
            <a:spLocks noGrp="1"/>
          </p:cNvSpPr>
          <p:nvPr>
            <p:ph idx="1"/>
          </p:nvPr>
        </p:nvSpPr>
        <p:spPr/>
        <p:txBody>
          <a:bodyPr>
            <a:normAutofit/>
          </a:bodyPr>
          <a:lstStyle/>
          <a:p>
            <a:r>
              <a:rPr lang="en-US" altLang="ja-JP" dirty="0"/>
              <a:t>There are many similar image patches in each slide</a:t>
            </a:r>
          </a:p>
          <a:p>
            <a:pPr lvl="1"/>
            <a:r>
              <a:rPr lang="en-US" altLang="ja-JP" dirty="0"/>
              <a:t>Similar in Texture</a:t>
            </a:r>
          </a:p>
          <a:p>
            <a:pPr marL="360000" lvl="1" indent="0">
              <a:buNone/>
            </a:pPr>
            <a:endParaRPr lang="en-US" altLang="ja-JP" dirty="0"/>
          </a:p>
          <a:p>
            <a:r>
              <a:rPr lang="en-US" altLang="ja-JP" dirty="0"/>
              <a:t>It requires variety of invariance</a:t>
            </a:r>
          </a:p>
          <a:p>
            <a:pPr lvl="1"/>
            <a:r>
              <a:rPr lang="en-US" altLang="ja-JP" dirty="0"/>
              <a:t>Color, Translational, Blur, Contrast</a:t>
            </a:r>
          </a:p>
          <a:p>
            <a:pPr lvl="1"/>
            <a:endParaRPr lang="en-US" altLang="ja-JP" dirty="0"/>
          </a:p>
          <a:p>
            <a:r>
              <a:rPr lang="en-US" altLang="ja-JP" dirty="0"/>
              <a:t>A WSI contains lots of patches, </a:t>
            </a:r>
            <a:br>
              <a:rPr lang="en-US" altLang="ja-JP" dirty="0"/>
            </a:br>
            <a:r>
              <a:rPr lang="en-US" altLang="ja-JP" dirty="0"/>
              <a:t>result to enormous size of Unlabeled dataset</a:t>
            </a:r>
          </a:p>
        </p:txBody>
      </p:sp>
      <p:sp>
        <p:nvSpPr>
          <p:cNvPr id="9" name="Slide Number Placeholder 8"/>
          <p:cNvSpPr>
            <a:spLocks noGrp="1"/>
          </p:cNvSpPr>
          <p:nvPr>
            <p:ph type="sldNum" sz="quarter" idx="11"/>
          </p:nvPr>
        </p:nvSpPr>
        <p:spPr/>
        <p:txBody>
          <a:bodyPr/>
          <a:lstStyle/>
          <a:p>
            <a:fld id="{6113E31D-E2AB-40D1-8B51-AFA5AFEF393A}" type="slidenum">
              <a:rPr lang="en-US" smtClean="0"/>
              <a:t>33</a:t>
            </a:fld>
            <a:endParaRPr lang="en-US" dirty="0"/>
          </a:p>
        </p:txBody>
      </p:sp>
      <p:grpSp>
        <p:nvGrpSpPr>
          <p:cNvPr id="4" name="Group 3"/>
          <p:cNvGrpSpPr/>
          <p:nvPr/>
        </p:nvGrpSpPr>
        <p:grpSpPr>
          <a:xfrm>
            <a:off x="8010575" y="2767942"/>
            <a:ext cx="3927627" cy="2255798"/>
            <a:chOff x="2378541" y="2357952"/>
            <a:chExt cx="7558429" cy="3981193"/>
          </a:xfrm>
        </p:grpSpPr>
        <p:pic>
          <p:nvPicPr>
            <p:cNvPr id="5" name="Picture 4"/>
            <p:cNvPicPr>
              <a:picLocks noChangeAspect="1"/>
            </p:cNvPicPr>
            <p:nvPr/>
          </p:nvPicPr>
          <p:blipFill>
            <a:blip r:embed="rId3"/>
            <a:stretch>
              <a:fillRect/>
            </a:stretch>
          </p:blipFill>
          <p:spPr>
            <a:xfrm>
              <a:off x="2378541" y="3609577"/>
              <a:ext cx="3289300" cy="2463800"/>
            </a:xfrm>
            <a:prstGeom prst="rect">
              <a:avLst/>
            </a:prstGeom>
          </p:spPr>
        </p:pic>
        <p:pic>
          <p:nvPicPr>
            <p:cNvPr id="6" name="Picture 5"/>
            <p:cNvPicPr>
              <a:picLocks noChangeAspect="1"/>
            </p:cNvPicPr>
            <p:nvPr/>
          </p:nvPicPr>
          <p:blipFill>
            <a:blip r:embed="rId4"/>
            <a:stretch>
              <a:fillRect/>
            </a:stretch>
          </p:blipFill>
          <p:spPr>
            <a:xfrm>
              <a:off x="3234206" y="2357952"/>
              <a:ext cx="3492500" cy="2324100"/>
            </a:xfrm>
            <a:prstGeom prst="rect">
              <a:avLst/>
            </a:prstGeom>
          </p:spPr>
        </p:pic>
        <p:pic>
          <p:nvPicPr>
            <p:cNvPr id="7" name="Picture 6"/>
            <p:cNvPicPr>
              <a:picLocks noChangeAspect="1"/>
            </p:cNvPicPr>
            <p:nvPr/>
          </p:nvPicPr>
          <p:blipFill>
            <a:blip r:embed="rId5"/>
            <a:stretch>
              <a:fillRect/>
            </a:stretch>
          </p:blipFill>
          <p:spPr>
            <a:xfrm>
              <a:off x="5466858" y="4015045"/>
              <a:ext cx="3492500" cy="2324100"/>
            </a:xfrm>
            <a:prstGeom prst="rect">
              <a:avLst/>
            </a:prstGeom>
          </p:spPr>
        </p:pic>
        <p:pic>
          <p:nvPicPr>
            <p:cNvPr id="8" name="Picture 7"/>
            <p:cNvPicPr>
              <a:picLocks noChangeAspect="1"/>
            </p:cNvPicPr>
            <p:nvPr/>
          </p:nvPicPr>
          <p:blipFill>
            <a:blip r:embed="rId6"/>
            <a:stretch>
              <a:fillRect/>
            </a:stretch>
          </p:blipFill>
          <p:spPr>
            <a:xfrm>
              <a:off x="6846990" y="2575539"/>
              <a:ext cx="3089980" cy="2317485"/>
            </a:xfrm>
            <a:prstGeom prst="rect">
              <a:avLst/>
            </a:prstGeom>
          </p:spPr>
        </p:pic>
      </p:grpSp>
      <p:grpSp>
        <p:nvGrpSpPr>
          <p:cNvPr id="15" name="Group 14"/>
          <p:cNvGrpSpPr/>
          <p:nvPr/>
        </p:nvGrpSpPr>
        <p:grpSpPr>
          <a:xfrm>
            <a:off x="1116637" y="2537111"/>
            <a:ext cx="5663747" cy="461665"/>
            <a:chOff x="1116637" y="2537111"/>
            <a:chExt cx="5663747" cy="461665"/>
          </a:xfrm>
        </p:grpSpPr>
        <p:sp>
          <p:nvSpPr>
            <p:cNvPr id="10" name="TextBox 9"/>
            <p:cNvSpPr txBox="1"/>
            <p:nvPr/>
          </p:nvSpPr>
          <p:spPr>
            <a:xfrm>
              <a:off x="1825245" y="2537111"/>
              <a:ext cx="4955139" cy="461665"/>
            </a:xfrm>
            <a:prstGeom prst="rect">
              <a:avLst/>
            </a:prstGeom>
            <a:noFill/>
          </p:spPr>
          <p:txBody>
            <a:bodyPr wrap="none" rtlCol="0">
              <a:spAutoFit/>
            </a:bodyPr>
            <a:lstStyle/>
            <a:p>
              <a:r>
                <a:rPr kumimoji="1" lang="en-US" altLang="ja-JP" sz="2400" dirty="0"/>
                <a:t>Texture feature would be similar value</a:t>
              </a:r>
              <a:endParaRPr kumimoji="1" lang="ja-JP" altLang="en-US" sz="2400" dirty="0"/>
            </a:p>
          </p:txBody>
        </p:sp>
        <p:sp>
          <p:nvSpPr>
            <p:cNvPr id="11" name="Right Arrow 10"/>
            <p:cNvSpPr/>
            <p:nvPr/>
          </p:nvSpPr>
          <p:spPr>
            <a:xfrm>
              <a:off x="1116637" y="2652526"/>
              <a:ext cx="558800" cy="23083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grpSp>
        <p:nvGrpSpPr>
          <p:cNvPr id="16" name="Group 15"/>
          <p:cNvGrpSpPr/>
          <p:nvPr/>
        </p:nvGrpSpPr>
        <p:grpSpPr>
          <a:xfrm>
            <a:off x="1116637" y="4204348"/>
            <a:ext cx="6508144" cy="461665"/>
            <a:chOff x="1116637" y="2537111"/>
            <a:chExt cx="6508144" cy="461665"/>
          </a:xfrm>
        </p:grpSpPr>
        <p:sp>
          <p:nvSpPr>
            <p:cNvPr id="17" name="TextBox 16"/>
            <p:cNvSpPr txBox="1"/>
            <p:nvPr/>
          </p:nvSpPr>
          <p:spPr>
            <a:xfrm>
              <a:off x="1825245" y="2537111"/>
              <a:ext cx="5799536" cy="461665"/>
            </a:xfrm>
            <a:prstGeom prst="rect">
              <a:avLst/>
            </a:prstGeom>
            <a:noFill/>
          </p:spPr>
          <p:txBody>
            <a:bodyPr wrap="none" rtlCol="0">
              <a:spAutoFit/>
            </a:bodyPr>
            <a:lstStyle/>
            <a:p>
              <a:r>
                <a:rPr kumimoji="1" lang="en-US" altLang="ja-JP" sz="2400" dirty="0"/>
                <a:t>Data Augmentation in inference would work!</a:t>
              </a:r>
              <a:endParaRPr kumimoji="1" lang="ja-JP" altLang="en-US" sz="2400" dirty="0"/>
            </a:p>
          </p:txBody>
        </p:sp>
        <p:sp>
          <p:nvSpPr>
            <p:cNvPr id="18" name="Right Arrow 17"/>
            <p:cNvSpPr/>
            <p:nvPr/>
          </p:nvSpPr>
          <p:spPr>
            <a:xfrm>
              <a:off x="1116637" y="2652526"/>
              <a:ext cx="558800" cy="23083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grpSp>
        <p:nvGrpSpPr>
          <p:cNvPr id="22" name="Group 21"/>
          <p:cNvGrpSpPr/>
          <p:nvPr/>
        </p:nvGrpSpPr>
        <p:grpSpPr>
          <a:xfrm>
            <a:off x="1116637" y="5821131"/>
            <a:ext cx="8868599" cy="461665"/>
            <a:chOff x="1116637" y="2537111"/>
            <a:chExt cx="8868599" cy="461665"/>
          </a:xfrm>
        </p:grpSpPr>
        <p:sp>
          <p:nvSpPr>
            <p:cNvPr id="23" name="TextBox 22"/>
            <p:cNvSpPr txBox="1"/>
            <p:nvPr/>
          </p:nvSpPr>
          <p:spPr>
            <a:xfrm>
              <a:off x="1825245" y="2537111"/>
              <a:ext cx="8159991" cy="461665"/>
            </a:xfrm>
            <a:prstGeom prst="rect">
              <a:avLst/>
            </a:prstGeom>
            <a:noFill/>
          </p:spPr>
          <p:txBody>
            <a:bodyPr wrap="none" rtlCol="0">
              <a:spAutoFit/>
            </a:bodyPr>
            <a:lstStyle/>
            <a:p>
              <a:r>
                <a:rPr kumimoji="1" lang="en-US" altLang="ja-JP" sz="2400" dirty="0"/>
                <a:t>Perform sampling from original dataset at every query selection!</a:t>
              </a:r>
              <a:endParaRPr kumimoji="1" lang="ja-JP" altLang="en-US" sz="2400" dirty="0"/>
            </a:p>
          </p:txBody>
        </p:sp>
        <p:sp>
          <p:nvSpPr>
            <p:cNvPr id="24" name="Right Arrow 23"/>
            <p:cNvSpPr/>
            <p:nvPr/>
          </p:nvSpPr>
          <p:spPr>
            <a:xfrm>
              <a:off x="1116637" y="2652526"/>
              <a:ext cx="558800" cy="23083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spTree>
    <p:extLst>
      <p:ext uri="{BB962C8B-B14F-4D97-AF65-F5344CB8AC3E}">
        <p14:creationId xmlns:p14="http://schemas.microsoft.com/office/powerpoint/2010/main" val="165274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Oval 168"/>
          <p:cNvSpPr/>
          <p:nvPr/>
        </p:nvSpPr>
        <p:spPr>
          <a:xfrm>
            <a:off x="9045552" y="4871907"/>
            <a:ext cx="709058" cy="7090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3" name="Content Placeholder 2"/>
          <p:cNvSpPr>
            <a:spLocks noGrp="1"/>
          </p:cNvSpPr>
          <p:nvPr>
            <p:ph idx="1"/>
          </p:nvPr>
        </p:nvSpPr>
        <p:spPr/>
        <p:txBody>
          <a:bodyPr/>
          <a:lstStyle/>
          <a:p>
            <a:r>
              <a:rPr lang="en-US" altLang="ja-JP" dirty="0"/>
              <a:t>Core idea</a:t>
            </a:r>
          </a:p>
          <a:p>
            <a:pPr lvl="1"/>
            <a:r>
              <a:rPr lang="en-US" altLang="ja-JP" dirty="0"/>
              <a:t>Situation when we want to query multiple samples at a time</a:t>
            </a:r>
          </a:p>
          <a:p>
            <a:pPr lvl="1"/>
            <a:r>
              <a:rPr lang="en-US" altLang="ja-JP" dirty="0"/>
              <a:t>Naïve Q-best samples would contain similar samples</a:t>
            </a:r>
          </a:p>
          <a:p>
            <a:pPr marL="360000" lvl="1" indent="0">
              <a:buNone/>
            </a:pPr>
            <a:r>
              <a:rPr lang="en-US" altLang="ja-JP" dirty="0"/>
              <a:t>			</a:t>
            </a:r>
          </a:p>
          <a:p>
            <a:pPr marL="360000" lvl="1" indent="0">
              <a:buNone/>
            </a:pPr>
            <a:endParaRPr lang="en-US" altLang="ja-JP" sz="2800" dirty="0"/>
          </a:p>
          <a:p>
            <a:pPr marL="360000" lvl="1" indent="0">
              <a:buNone/>
            </a:pPr>
            <a:endParaRPr lang="en-US" altLang="ja-JP" sz="2800" dirty="0"/>
          </a:p>
          <a:p>
            <a:pPr marL="360000" lvl="1" indent="0">
              <a:buNone/>
            </a:pPr>
            <a:endParaRPr lang="en-US" altLang="ja-JP" sz="2800" dirty="0"/>
          </a:p>
          <a:p>
            <a:pPr marL="360000" lvl="1" indent="0">
              <a:buNone/>
            </a:pPr>
            <a:endParaRPr lang="en-US" altLang="ja-JP" sz="2800" dirty="0"/>
          </a:p>
          <a:p>
            <a:pPr marL="360000" lvl="1" indent="0">
              <a:buNone/>
            </a:pPr>
            <a:r>
              <a:rPr lang="en-US" altLang="ja-JP" dirty="0"/>
              <a:t>		</a:t>
            </a:r>
            <a:r>
              <a:rPr lang="ja-JP" altLang="en-US" dirty="0"/>
              <a:t>➔</a:t>
            </a:r>
            <a:r>
              <a:rPr lang="en-US" altLang="ja-JP" dirty="0"/>
              <a:t> One solution is to</a:t>
            </a:r>
            <a:r>
              <a:rPr lang="is-IS" altLang="ja-JP" dirty="0"/>
              <a:t> use Clustering method !! (e.g. </a:t>
            </a:r>
            <a:r>
              <a:rPr lang="en-US" altLang="ja-JP" dirty="0"/>
              <a:t>K</a:t>
            </a:r>
            <a:r>
              <a:rPr lang="is-IS" altLang="ja-JP" dirty="0"/>
              <a:t>-means)</a:t>
            </a:r>
            <a:endParaRPr lang="en-US" altLang="ja-JP" dirty="0"/>
          </a:p>
          <a:p>
            <a:endParaRPr kumimoji="1" lang="ja-JP" altLang="en-US" dirty="0"/>
          </a:p>
        </p:txBody>
      </p:sp>
      <p:sp>
        <p:nvSpPr>
          <p:cNvPr id="132" name="Oval 131"/>
          <p:cNvSpPr/>
          <p:nvPr/>
        </p:nvSpPr>
        <p:spPr>
          <a:xfrm>
            <a:off x="4104960" y="4849200"/>
            <a:ext cx="709058" cy="7090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2" name="Title 1"/>
          <p:cNvSpPr>
            <a:spLocks noGrp="1"/>
          </p:cNvSpPr>
          <p:nvPr>
            <p:ph type="title"/>
          </p:nvPr>
        </p:nvSpPr>
        <p:spPr/>
        <p:txBody>
          <a:bodyPr/>
          <a:lstStyle/>
          <a:p>
            <a:r>
              <a:rPr lang="en-US" altLang="ja-JP" dirty="0"/>
              <a:t>Batch Active Learning </a:t>
            </a:r>
          </a:p>
        </p:txBody>
      </p:sp>
      <p:sp>
        <p:nvSpPr>
          <p:cNvPr id="4" name="Slide Number Placeholder 3"/>
          <p:cNvSpPr>
            <a:spLocks noGrp="1"/>
          </p:cNvSpPr>
          <p:nvPr>
            <p:ph type="sldNum" sz="quarter" idx="11"/>
          </p:nvPr>
        </p:nvSpPr>
        <p:spPr/>
        <p:txBody>
          <a:bodyPr/>
          <a:lstStyle/>
          <a:p>
            <a:fld id="{6113E31D-E2AB-40D1-8B51-AFA5AFEF393A}" type="slidenum">
              <a:rPr lang="en-US" smtClean="0"/>
              <a:t>34</a:t>
            </a:fld>
            <a:endParaRPr lang="en-US" dirty="0"/>
          </a:p>
        </p:txBody>
      </p:sp>
      <p:grpSp>
        <p:nvGrpSpPr>
          <p:cNvPr id="102" name="Group 101"/>
          <p:cNvGrpSpPr/>
          <p:nvPr/>
        </p:nvGrpSpPr>
        <p:grpSpPr>
          <a:xfrm>
            <a:off x="1950371" y="3325733"/>
            <a:ext cx="3184658" cy="2353581"/>
            <a:chOff x="2323562" y="3352387"/>
            <a:chExt cx="3184658" cy="2353581"/>
          </a:xfrm>
        </p:grpSpPr>
        <p:grpSp>
          <p:nvGrpSpPr>
            <p:cNvPr id="71" name="Group 70"/>
            <p:cNvGrpSpPr/>
            <p:nvPr/>
          </p:nvGrpSpPr>
          <p:grpSpPr>
            <a:xfrm>
              <a:off x="2700249" y="3352387"/>
              <a:ext cx="2807971" cy="2353581"/>
              <a:chOff x="1279076" y="1924036"/>
              <a:chExt cx="4120246" cy="3453502"/>
            </a:xfrm>
          </p:grpSpPr>
          <p:sp>
            <p:nvSpPr>
              <p:cNvPr id="72" name="Oval 71"/>
              <p:cNvSpPr/>
              <p:nvPr/>
            </p:nvSpPr>
            <p:spPr>
              <a:xfrm>
                <a:off x="2481946" y="498020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1518562" y="419915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1858740" y="47624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2302332" y="458288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2122718" y="437877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1790704" y="519792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1279076" y="46019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Oval 78"/>
              <p:cNvSpPr/>
              <p:nvPr/>
            </p:nvSpPr>
            <p:spPr>
              <a:xfrm>
                <a:off x="1431476" y="47543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Oval 79"/>
              <p:cNvSpPr/>
              <p:nvPr/>
            </p:nvSpPr>
            <p:spPr>
              <a:xfrm>
                <a:off x="3038469" y="2783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Oval 80"/>
              <p:cNvSpPr/>
              <p:nvPr/>
            </p:nvSpPr>
            <p:spPr>
              <a:xfrm>
                <a:off x="2245183" y="192403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Oval 81"/>
              <p:cNvSpPr/>
              <p:nvPr/>
            </p:nvSpPr>
            <p:spPr>
              <a:xfrm>
                <a:off x="1953991" y="295002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Oval 82"/>
              <p:cNvSpPr/>
              <p:nvPr/>
            </p:nvSpPr>
            <p:spPr>
              <a:xfrm>
                <a:off x="3320148" y="2514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Oval 83"/>
              <p:cNvSpPr/>
              <p:nvPr/>
            </p:nvSpPr>
            <p:spPr>
              <a:xfrm>
                <a:off x="2948662" y="21090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Oval 84"/>
              <p:cNvSpPr/>
              <p:nvPr/>
            </p:nvSpPr>
            <p:spPr>
              <a:xfrm>
                <a:off x="2756791" y="24030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Oval 85"/>
              <p:cNvSpPr/>
              <p:nvPr/>
            </p:nvSpPr>
            <p:spPr>
              <a:xfrm>
                <a:off x="2133605" y="235633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Oval 86"/>
              <p:cNvSpPr/>
              <p:nvPr/>
            </p:nvSpPr>
            <p:spPr>
              <a:xfrm>
                <a:off x="2449292" y="268604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Oval 87"/>
              <p:cNvSpPr/>
              <p:nvPr/>
            </p:nvSpPr>
            <p:spPr>
              <a:xfrm>
                <a:off x="4938029" y="4813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Oval 88"/>
              <p:cNvSpPr/>
              <p:nvPr/>
            </p:nvSpPr>
            <p:spPr>
              <a:xfrm>
                <a:off x="4144743" y="39542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Oval 89"/>
              <p:cNvSpPr/>
              <p:nvPr/>
            </p:nvSpPr>
            <p:spPr>
              <a:xfrm>
                <a:off x="3853551" y="498021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Oval 90"/>
              <p:cNvSpPr/>
              <p:nvPr/>
            </p:nvSpPr>
            <p:spPr>
              <a:xfrm>
                <a:off x="5219708" y="4544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Oval 91"/>
              <p:cNvSpPr/>
              <p:nvPr/>
            </p:nvSpPr>
            <p:spPr>
              <a:xfrm>
                <a:off x="4848222" y="41392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Oval 92"/>
              <p:cNvSpPr/>
              <p:nvPr/>
            </p:nvSpPr>
            <p:spPr>
              <a:xfrm>
                <a:off x="4656351" y="443320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Oval 93"/>
              <p:cNvSpPr/>
              <p:nvPr/>
            </p:nvSpPr>
            <p:spPr>
              <a:xfrm>
                <a:off x="4033165" y="438652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Oval 94"/>
              <p:cNvSpPr/>
              <p:nvPr/>
            </p:nvSpPr>
            <p:spPr>
              <a:xfrm>
                <a:off x="4348852" y="471624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00" name="Straight Connector 99"/>
            <p:cNvCxnSpPr/>
            <p:nvPr/>
          </p:nvCxnSpPr>
          <p:spPr>
            <a:xfrm>
              <a:off x="2323562" y="3997515"/>
              <a:ext cx="2932423" cy="1437878"/>
            </a:xfrm>
            <a:prstGeom prst="line">
              <a:avLst/>
            </a:prstGeom>
            <a:ln w="22225"/>
          </p:spPr>
          <p:style>
            <a:lnRef idx="2">
              <a:schemeClr val="dk1"/>
            </a:lnRef>
            <a:fillRef idx="0">
              <a:schemeClr val="dk1"/>
            </a:fillRef>
            <a:effectRef idx="1">
              <a:schemeClr val="dk1"/>
            </a:effectRef>
            <a:fontRef idx="minor">
              <a:schemeClr val="tx1"/>
            </a:fontRef>
          </p:style>
        </p:cxnSp>
      </p:grpSp>
      <p:sp>
        <p:nvSpPr>
          <p:cNvPr id="130" name="Right Arrow 129"/>
          <p:cNvSpPr/>
          <p:nvPr/>
        </p:nvSpPr>
        <p:spPr>
          <a:xfrm>
            <a:off x="5683927" y="4147357"/>
            <a:ext cx="787386" cy="5619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cxnSp>
        <p:nvCxnSpPr>
          <p:cNvPr id="133" name="Straight Arrow Connector 132"/>
          <p:cNvCxnSpPr>
            <a:endCxn id="132" idx="0"/>
          </p:cNvCxnSpPr>
          <p:nvPr/>
        </p:nvCxnSpPr>
        <p:spPr>
          <a:xfrm flipH="1">
            <a:off x="4459489" y="4051404"/>
            <a:ext cx="267877" cy="7977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37" name="Group 136"/>
          <p:cNvGrpSpPr/>
          <p:nvPr/>
        </p:nvGrpSpPr>
        <p:grpSpPr>
          <a:xfrm>
            <a:off x="6874140" y="3343202"/>
            <a:ext cx="3184658" cy="2353581"/>
            <a:chOff x="2323562" y="3352387"/>
            <a:chExt cx="3184658" cy="2353581"/>
          </a:xfrm>
        </p:grpSpPr>
        <p:grpSp>
          <p:nvGrpSpPr>
            <p:cNvPr id="138" name="Group 137"/>
            <p:cNvGrpSpPr/>
            <p:nvPr/>
          </p:nvGrpSpPr>
          <p:grpSpPr>
            <a:xfrm>
              <a:off x="2700249" y="3352387"/>
              <a:ext cx="2807971" cy="2353581"/>
              <a:chOff x="1279076" y="1924036"/>
              <a:chExt cx="4120246" cy="3453502"/>
            </a:xfrm>
          </p:grpSpPr>
          <p:sp>
            <p:nvSpPr>
              <p:cNvPr id="140" name="Oval 139"/>
              <p:cNvSpPr/>
              <p:nvPr/>
            </p:nvSpPr>
            <p:spPr>
              <a:xfrm>
                <a:off x="2481946" y="498020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Oval 140"/>
              <p:cNvSpPr/>
              <p:nvPr/>
            </p:nvSpPr>
            <p:spPr>
              <a:xfrm>
                <a:off x="1518562" y="419915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Oval 141"/>
              <p:cNvSpPr/>
              <p:nvPr/>
            </p:nvSpPr>
            <p:spPr>
              <a:xfrm>
                <a:off x="1858740" y="47624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Oval 142"/>
              <p:cNvSpPr/>
              <p:nvPr/>
            </p:nvSpPr>
            <p:spPr>
              <a:xfrm>
                <a:off x="2302332" y="458288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Oval 143"/>
              <p:cNvSpPr/>
              <p:nvPr/>
            </p:nvSpPr>
            <p:spPr>
              <a:xfrm>
                <a:off x="2122718" y="437877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Oval 144"/>
              <p:cNvSpPr/>
              <p:nvPr/>
            </p:nvSpPr>
            <p:spPr>
              <a:xfrm>
                <a:off x="1790704" y="519792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Oval 145"/>
              <p:cNvSpPr/>
              <p:nvPr/>
            </p:nvSpPr>
            <p:spPr>
              <a:xfrm>
                <a:off x="1279076" y="46019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Oval 146"/>
              <p:cNvSpPr/>
              <p:nvPr/>
            </p:nvSpPr>
            <p:spPr>
              <a:xfrm>
                <a:off x="1431476" y="47543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Oval 147"/>
              <p:cNvSpPr/>
              <p:nvPr/>
            </p:nvSpPr>
            <p:spPr>
              <a:xfrm>
                <a:off x="3038469" y="2783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Oval 148"/>
              <p:cNvSpPr/>
              <p:nvPr/>
            </p:nvSpPr>
            <p:spPr>
              <a:xfrm>
                <a:off x="2245183" y="192403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Oval 149"/>
              <p:cNvSpPr/>
              <p:nvPr/>
            </p:nvSpPr>
            <p:spPr>
              <a:xfrm>
                <a:off x="1953991" y="295002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Oval 150"/>
              <p:cNvSpPr/>
              <p:nvPr/>
            </p:nvSpPr>
            <p:spPr>
              <a:xfrm>
                <a:off x="3320148" y="2514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Oval 151"/>
              <p:cNvSpPr/>
              <p:nvPr/>
            </p:nvSpPr>
            <p:spPr>
              <a:xfrm>
                <a:off x="2948662" y="21090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Oval 152"/>
              <p:cNvSpPr/>
              <p:nvPr/>
            </p:nvSpPr>
            <p:spPr>
              <a:xfrm>
                <a:off x="2756791" y="24030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Oval 153"/>
              <p:cNvSpPr/>
              <p:nvPr/>
            </p:nvSpPr>
            <p:spPr>
              <a:xfrm>
                <a:off x="2133605" y="235633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Oval 154"/>
              <p:cNvSpPr/>
              <p:nvPr/>
            </p:nvSpPr>
            <p:spPr>
              <a:xfrm>
                <a:off x="2449292" y="268604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Oval 155"/>
              <p:cNvSpPr/>
              <p:nvPr/>
            </p:nvSpPr>
            <p:spPr>
              <a:xfrm>
                <a:off x="4938029" y="4813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Oval 156"/>
              <p:cNvSpPr/>
              <p:nvPr/>
            </p:nvSpPr>
            <p:spPr>
              <a:xfrm>
                <a:off x="4144743" y="39542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Oval 157"/>
              <p:cNvSpPr/>
              <p:nvPr/>
            </p:nvSpPr>
            <p:spPr>
              <a:xfrm>
                <a:off x="3853551" y="498021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Oval 158"/>
              <p:cNvSpPr/>
              <p:nvPr/>
            </p:nvSpPr>
            <p:spPr>
              <a:xfrm>
                <a:off x="5219708" y="4544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Oval 159"/>
              <p:cNvSpPr/>
              <p:nvPr/>
            </p:nvSpPr>
            <p:spPr>
              <a:xfrm>
                <a:off x="4848222" y="41392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Oval 160"/>
              <p:cNvSpPr/>
              <p:nvPr/>
            </p:nvSpPr>
            <p:spPr>
              <a:xfrm>
                <a:off x="4656351" y="4433207"/>
                <a:ext cx="179614" cy="179615"/>
              </a:xfrm>
              <a:prstGeom prst="ellipse">
                <a:avLst/>
              </a:prstGeom>
              <a:solidFill>
                <a:srgbClr val="FF2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Oval 161"/>
              <p:cNvSpPr/>
              <p:nvPr/>
            </p:nvSpPr>
            <p:spPr>
              <a:xfrm>
                <a:off x="4033165" y="4386525"/>
                <a:ext cx="179614" cy="179615"/>
              </a:xfrm>
              <a:prstGeom prst="ellipse">
                <a:avLst/>
              </a:prstGeom>
              <a:solidFill>
                <a:srgbClr val="FF2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Oval 162"/>
              <p:cNvSpPr/>
              <p:nvPr/>
            </p:nvSpPr>
            <p:spPr>
              <a:xfrm>
                <a:off x="4348852" y="4716240"/>
                <a:ext cx="179614" cy="179615"/>
              </a:xfrm>
              <a:prstGeom prst="ellipse">
                <a:avLst/>
              </a:prstGeom>
              <a:solidFill>
                <a:srgbClr val="FF2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9" name="Straight Connector 138"/>
            <p:cNvCxnSpPr/>
            <p:nvPr/>
          </p:nvCxnSpPr>
          <p:spPr>
            <a:xfrm>
              <a:off x="2323562" y="3997515"/>
              <a:ext cx="2932423" cy="1437878"/>
            </a:xfrm>
            <a:prstGeom prst="line">
              <a:avLst/>
            </a:prstGeom>
            <a:ln w="22225"/>
          </p:spPr>
          <p:style>
            <a:lnRef idx="2">
              <a:schemeClr val="dk1"/>
            </a:lnRef>
            <a:fillRef idx="0">
              <a:schemeClr val="dk1"/>
            </a:fillRef>
            <a:effectRef idx="1">
              <a:schemeClr val="dk1"/>
            </a:effectRef>
            <a:fontRef idx="minor">
              <a:schemeClr val="tx1"/>
            </a:fontRef>
          </p:style>
        </p:cxnSp>
      </p:grpSp>
      <p:sp>
        <p:nvSpPr>
          <p:cNvPr id="168" name="TextBox 167"/>
          <p:cNvSpPr txBox="1"/>
          <p:nvPr/>
        </p:nvSpPr>
        <p:spPr>
          <a:xfrm>
            <a:off x="4154566" y="3684752"/>
            <a:ext cx="1623458" cy="369332"/>
          </a:xfrm>
          <a:prstGeom prst="rect">
            <a:avLst/>
          </a:prstGeom>
          <a:noFill/>
        </p:spPr>
        <p:txBody>
          <a:bodyPr wrap="none" rtlCol="0">
            <a:spAutoFit/>
          </a:bodyPr>
          <a:lstStyle/>
          <a:p>
            <a:r>
              <a:rPr kumimoji="1" lang="en-US" altLang="ja-JP" b="1" dirty="0"/>
              <a:t>Informative???</a:t>
            </a:r>
            <a:endParaRPr kumimoji="1" lang="ja-JP" altLang="en-US" b="1" dirty="0"/>
          </a:p>
        </p:txBody>
      </p:sp>
      <p:sp>
        <p:nvSpPr>
          <p:cNvPr id="170" name="TextBox 169"/>
          <p:cNvSpPr txBox="1"/>
          <p:nvPr/>
        </p:nvSpPr>
        <p:spPr>
          <a:xfrm>
            <a:off x="5600290" y="4647065"/>
            <a:ext cx="974947" cy="369332"/>
          </a:xfrm>
          <a:prstGeom prst="rect">
            <a:avLst/>
          </a:prstGeom>
          <a:noFill/>
        </p:spPr>
        <p:txBody>
          <a:bodyPr wrap="none" rtlCol="0">
            <a:spAutoFit/>
          </a:bodyPr>
          <a:lstStyle/>
          <a:p>
            <a:r>
              <a:rPr kumimoji="1" lang="en-US" altLang="ja-JP"/>
              <a:t>labelling</a:t>
            </a:r>
            <a:endParaRPr kumimoji="1" lang="ja-JP" altLang="en-US" dirty="0"/>
          </a:p>
        </p:txBody>
      </p:sp>
      <p:sp>
        <p:nvSpPr>
          <p:cNvPr id="173" name="TextBox 172"/>
          <p:cNvSpPr txBox="1"/>
          <p:nvPr/>
        </p:nvSpPr>
        <p:spPr>
          <a:xfrm>
            <a:off x="9045552" y="4197789"/>
            <a:ext cx="2249783" cy="369332"/>
          </a:xfrm>
          <a:prstGeom prst="rect">
            <a:avLst/>
          </a:prstGeom>
          <a:noFill/>
        </p:spPr>
        <p:txBody>
          <a:bodyPr wrap="none" rtlCol="0">
            <a:spAutoFit/>
          </a:bodyPr>
          <a:lstStyle/>
          <a:p>
            <a:r>
              <a:rPr kumimoji="1" lang="en-US" altLang="ja-JP" b="1"/>
              <a:t>Information overlap!!</a:t>
            </a:r>
            <a:endParaRPr kumimoji="1" lang="ja-JP" altLang="en-US" b="1" dirty="0"/>
          </a:p>
        </p:txBody>
      </p:sp>
    </p:spTree>
    <p:extLst>
      <p:ext uri="{BB962C8B-B14F-4D97-AF65-F5344CB8AC3E}">
        <p14:creationId xmlns:p14="http://schemas.microsoft.com/office/powerpoint/2010/main" val="465628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Batch Active Learning </a:t>
            </a:r>
            <a:endParaRPr kumimoji="1" lang="ja-JP" altLang="en-US" dirty="0"/>
          </a:p>
        </p:txBody>
      </p:sp>
      <p:sp>
        <p:nvSpPr>
          <p:cNvPr id="5" name="Content Placeholder 4"/>
          <p:cNvSpPr>
            <a:spLocks noGrp="1"/>
          </p:cNvSpPr>
          <p:nvPr>
            <p:ph idx="1"/>
          </p:nvPr>
        </p:nvSpPr>
        <p:spPr/>
        <p:txBody>
          <a:bodyPr/>
          <a:lstStyle/>
          <a:p>
            <a:r>
              <a:rPr kumimoji="1" lang="en-US" altLang="ja-JP" dirty="0"/>
              <a:t>Avoid information overlap by clustering</a:t>
            </a:r>
          </a:p>
          <a:p>
            <a:pPr lvl="1"/>
            <a:r>
              <a:rPr lang="en-US" altLang="ja-JP" dirty="0"/>
              <a:t>Annotate only one sample from each cluster</a:t>
            </a:r>
          </a:p>
          <a:p>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35</a:t>
            </a:fld>
            <a:endParaRPr lang="en-US" dirty="0"/>
          </a:p>
        </p:txBody>
      </p:sp>
      <p:grpSp>
        <p:nvGrpSpPr>
          <p:cNvPr id="8" name="Group 7"/>
          <p:cNvGrpSpPr/>
          <p:nvPr/>
        </p:nvGrpSpPr>
        <p:grpSpPr>
          <a:xfrm>
            <a:off x="1950371" y="3139548"/>
            <a:ext cx="3273111" cy="2770185"/>
            <a:chOff x="1950371" y="3139548"/>
            <a:chExt cx="3273111" cy="2770185"/>
          </a:xfrm>
        </p:grpSpPr>
        <p:sp>
          <p:nvSpPr>
            <p:cNvPr id="181" name="Oval 180"/>
            <p:cNvSpPr/>
            <p:nvPr/>
          </p:nvSpPr>
          <p:spPr>
            <a:xfrm>
              <a:off x="3953445" y="4575730"/>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82" name="Oval 181"/>
            <p:cNvSpPr/>
            <p:nvPr/>
          </p:nvSpPr>
          <p:spPr>
            <a:xfrm>
              <a:off x="2032762" y="4639696"/>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7" name="Oval 6"/>
            <p:cNvSpPr/>
            <p:nvPr/>
          </p:nvSpPr>
          <p:spPr>
            <a:xfrm>
              <a:off x="2667781" y="3139548"/>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nvGrpSpPr>
            <p:cNvPr id="68" name="Group 67"/>
            <p:cNvGrpSpPr/>
            <p:nvPr/>
          </p:nvGrpSpPr>
          <p:grpSpPr>
            <a:xfrm>
              <a:off x="1950371" y="3325733"/>
              <a:ext cx="3184658" cy="2353581"/>
              <a:chOff x="2323562" y="3352387"/>
              <a:chExt cx="3184658" cy="2353581"/>
            </a:xfrm>
          </p:grpSpPr>
          <p:grpSp>
            <p:nvGrpSpPr>
              <p:cNvPr id="69" name="Group 68"/>
              <p:cNvGrpSpPr/>
              <p:nvPr/>
            </p:nvGrpSpPr>
            <p:grpSpPr>
              <a:xfrm>
                <a:off x="2700249" y="3352387"/>
                <a:ext cx="2807971" cy="2353581"/>
                <a:chOff x="1279076" y="1924036"/>
                <a:chExt cx="4120246" cy="3453502"/>
              </a:xfrm>
            </p:grpSpPr>
            <p:sp>
              <p:nvSpPr>
                <p:cNvPr id="71" name="Oval 70"/>
                <p:cNvSpPr/>
                <p:nvPr/>
              </p:nvSpPr>
              <p:spPr>
                <a:xfrm>
                  <a:off x="2481946" y="498020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518562" y="419915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1858740" y="47624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2302332" y="458288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2122718" y="437877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1790704" y="519792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1279076" y="46019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1431476" y="47543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Oval 78"/>
                <p:cNvSpPr/>
                <p:nvPr/>
              </p:nvSpPr>
              <p:spPr>
                <a:xfrm>
                  <a:off x="3038469" y="2783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Oval 79"/>
                <p:cNvSpPr/>
                <p:nvPr/>
              </p:nvSpPr>
              <p:spPr>
                <a:xfrm>
                  <a:off x="2245183" y="192403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Oval 80"/>
                <p:cNvSpPr/>
                <p:nvPr/>
              </p:nvSpPr>
              <p:spPr>
                <a:xfrm>
                  <a:off x="1953991" y="295002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Oval 81"/>
                <p:cNvSpPr/>
                <p:nvPr/>
              </p:nvSpPr>
              <p:spPr>
                <a:xfrm>
                  <a:off x="3320148" y="2514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Oval 82"/>
                <p:cNvSpPr/>
                <p:nvPr/>
              </p:nvSpPr>
              <p:spPr>
                <a:xfrm>
                  <a:off x="2948662" y="21090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Oval 83"/>
                <p:cNvSpPr/>
                <p:nvPr/>
              </p:nvSpPr>
              <p:spPr>
                <a:xfrm>
                  <a:off x="2756791" y="24030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Oval 84"/>
                <p:cNvSpPr/>
                <p:nvPr/>
              </p:nvSpPr>
              <p:spPr>
                <a:xfrm>
                  <a:off x="2133605" y="235633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Oval 85"/>
                <p:cNvSpPr/>
                <p:nvPr/>
              </p:nvSpPr>
              <p:spPr>
                <a:xfrm>
                  <a:off x="2449292" y="268604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Oval 86"/>
                <p:cNvSpPr/>
                <p:nvPr/>
              </p:nvSpPr>
              <p:spPr>
                <a:xfrm>
                  <a:off x="4938029" y="4813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Oval 87"/>
                <p:cNvSpPr/>
                <p:nvPr/>
              </p:nvSpPr>
              <p:spPr>
                <a:xfrm>
                  <a:off x="4144743" y="39542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Oval 88"/>
                <p:cNvSpPr/>
                <p:nvPr/>
              </p:nvSpPr>
              <p:spPr>
                <a:xfrm>
                  <a:off x="3853551" y="498021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Oval 90"/>
                <p:cNvSpPr/>
                <p:nvPr/>
              </p:nvSpPr>
              <p:spPr>
                <a:xfrm>
                  <a:off x="5219708" y="4544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Oval 145"/>
                <p:cNvSpPr/>
                <p:nvPr/>
              </p:nvSpPr>
              <p:spPr>
                <a:xfrm>
                  <a:off x="4848222" y="41392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Oval 146"/>
                <p:cNvSpPr/>
                <p:nvPr/>
              </p:nvSpPr>
              <p:spPr>
                <a:xfrm>
                  <a:off x="4656351" y="443320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Oval 147"/>
                <p:cNvSpPr/>
                <p:nvPr/>
              </p:nvSpPr>
              <p:spPr>
                <a:xfrm>
                  <a:off x="4033165" y="438652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Oval 148"/>
                <p:cNvSpPr/>
                <p:nvPr/>
              </p:nvSpPr>
              <p:spPr>
                <a:xfrm>
                  <a:off x="4348852" y="471624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0" name="Straight Connector 69"/>
              <p:cNvCxnSpPr/>
              <p:nvPr/>
            </p:nvCxnSpPr>
            <p:spPr>
              <a:xfrm>
                <a:off x="2323562" y="3997515"/>
                <a:ext cx="2932423" cy="1437878"/>
              </a:xfrm>
              <a:prstGeom prst="line">
                <a:avLst/>
              </a:prstGeom>
              <a:ln w="22225"/>
            </p:spPr>
            <p:style>
              <a:lnRef idx="2">
                <a:schemeClr val="dk1"/>
              </a:lnRef>
              <a:fillRef idx="0">
                <a:schemeClr val="dk1"/>
              </a:fillRef>
              <a:effectRef idx="1">
                <a:schemeClr val="dk1"/>
              </a:effectRef>
              <a:fontRef idx="minor">
                <a:schemeClr val="tx1"/>
              </a:fontRef>
            </p:style>
          </p:cxnSp>
        </p:grpSp>
      </p:grpSp>
      <p:sp>
        <p:nvSpPr>
          <p:cNvPr id="150" name="Right Arrow 149"/>
          <p:cNvSpPr/>
          <p:nvPr/>
        </p:nvSpPr>
        <p:spPr>
          <a:xfrm>
            <a:off x="5683927" y="4147357"/>
            <a:ext cx="787386" cy="5619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80" name="TextBox 179"/>
          <p:cNvSpPr txBox="1"/>
          <p:nvPr/>
        </p:nvSpPr>
        <p:spPr>
          <a:xfrm>
            <a:off x="5600290" y="4647065"/>
            <a:ext cx="974947" cy="369332"/>
          </a:xfrm>
          <a:prstGeom prst="rect">
            <a:avLst/>
          </a:prstGeom>
          <a:noFill/>
        </p:spPr>
        <p:txBody>
          <a:bodyPr wrap="none" rtlCol="0">
            <a:spAutoFit/>
          </a:bodyPr>
          <a:lstStyle/>
          <a:p>
            <a:r>
              <a:rPr kumimoji="1" lang="en-US" altLang="ja-JP"/>
              <a:t>labelling</a:t>
            </a:r>
            <a:endParaRPr kumimoji="1" lang="ja-JP" altLang="en-US" dirty="0"/>
          </a:p>
        </p:txBody>
      </p:sp>
      <p:grpSp>
        <p:nvGrpSpPr>
          <p:cNvPr id="10" name="Group 9"/>
          <p:cNvGrpSpPr/>
          <p:nvPr/>
        </p:nvGrpSpPr>
        <p:grpSpPr>
          <a:xfrm>
            <a:off x="6867649" y="3153807"/>
            <a:ext cx="3273111" cy="2770185"/>
            <a:chOff x="6996439" y="3153807"/>
            <a:chExt cx="3273111" cy="2770185"/>
          </a:xfrm>
        </p:grpSpPr>
        <p:sp>
          <p:nvSpPr>
            <p:cNvPr id="185" name="Oval 184"/>
            <p:cNvSpPr/>
            <p:nvPr/>
          </p:nvSpPr>
          <p:spPr>
            <a:xfrm>
              <a:off x="8999513" y="4589989"/>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86" name="Oval 185"/>
            <p:cNvSpPr/>
            <p:nvPr/>
          </p:nvSpPr>
          <p:spPr>
            <a:xfrm>
              <a:off x="7078830" y="4653955"/>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87" name="Oval 186"/>
            <p:cNvSpPr/>
            <p:nvPr/>
          </p:nvSpPr>
          <p:spPr>
            <a:xfrm>
              <a:off x="7713849" y="3153807"/>
              <a:ext cx="1270037" cy="1270037"/>
            </a:xfrm>
            <a:prstGeom prst="ellipse">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nvGrpSpPr>
            <p:cNvPr id="188" name="Group 187"/>
            <p:cNvGrpSpPr/>
            <p:nvPr/>
          </p:nvGrpSpPr>
          <p:grpSpPr>
            <a:xfrm>
              <a:off x="6996439" y="3339992"/>
              <a:ext cx="3184658" cy="2353581"/>
              <a:chOff x="2323562" y="3352387"/>
              <a:chExt cx="3184658" cy="2353581"/>
            </a:xfrm>
          </p:grpSpPr>
          <p:grpSp>
            <p:nvGrpSpPr>
              <p:cNvPr id="189" name="Group 188"/>
              <p:cNvGrpSpPr/>
              <p:nvPr/>
            </p:nvGrpSpPr>
            <p:grpSpPr>
              <a:xfrm>
                <a:off x="2700249" y="3352387"/>
                <a:ext cx="2807971" cy="2353581"/>
                <a:chOff x="1279076" y="1924036"/>
                <a:chExt cx="4120246" cy="3453502"/>
              </a:xfrm>
            </p:grpSpPr>
            <p:sp>
              <p:nvSpPr>
                <p:cNvPr id="191" name="Oval 190"/>
                <p:cNvSpPr/>
                <p:nvPr/>
              </p:nvSpPr>
              <p:spPr>
                <a:xfrm>
                  <a:off x="2481946" y="498020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Oval 191"/>
                <p:cNvSpPr/>
                <p:nvPr/>
              </p:nvSpPr>
              <p:spPr>
                <a:xfrm>
                  <a:off x="1518562" y="4199159"/>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Oval 192"/>
                <p:cNvSpPr/>
                <p:nvPr/>
              </p:nvSpPr>
              <p:spPr>
                <a:xfrm>
                  <a:off x="1858740" y="47624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Oval 193"/>
                <p:cNvSpPr/>
                <p:nvPr/>
              </p:nvSpPr>
              <p:spPr>
                <a:xfrm>
                  <a:off x="2302332" y="458288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Oval 194"/>
                <p:cNvSpPr/>
                <p:nvPr/>
              </p:nvSpPr>
              <p:spPr>
                <a:xfrm>
                  <a:off x="2122718" y="4378774"/>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Oval 195"/>
                <p:cNvSpPr/>
                <p:nvPr/>
              </p:nvSpPr>
              <p:spPr>
                <a:xfrm>
                  <a:off x="1790704" y="519792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Oval 196"/>
                <p:cNvSpPr/>
                <p:nvPr/>
              </p:nvSpPr>
              <p:spPr>
                <a:xfrm>
                  <a:off x="1279076" y="46019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Oval 197"/>
                <p:cNvSpPr/>
                <p:nvPr/>
              </p:nvSpPr>
              <p:spPr>
                <a:xfrm>
                  <a:off x="1431476" y="475433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Oval 198"/>
                <p:cNvSpPr/>
                <p:nvPr/>
              </p:nvSpPr>
              <p:spPr>
                <a:xfrm>
                  <a:off x="3038469" y="2783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Oval 199"/>
                <p:cNvSpPr/>
                <p:nvPr/>
              </p:nvSpPr>
              <p:spPr>
                <a:xfrm>
                  <a:off x="2245183" y="192403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Oval 200"/>
                <p:cNvSpPr/>
                <p:nvPr/>
              </p:nvSpPr>
              <p:spPr>
                <a:xfrm>
                  <a:off x="1953991" y="29500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Oval 201"/>
                <p:cNvSpPr/>
                <p:nvPr/>
              </p:nvSpPr>
              <p:spPr>
                <a:xfrm>
                  <a:off x="3320148" y="2514593"/>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Oval 202"/>
                <p:cNvSpPr/>
                <p:nvPr/>
              </p:nvSpPr>
              <p:spPr>
                <a:xfrm>
                  <a:off x="2948662" y="21090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Oval 203"/>
                <p:cNvSpPr/>
                <p:nvPr/>
              </p:nvSpPr>
              <p:spPr>
                <a:xfrm>
                  <a:off x="2756791" y="24030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Oval 204"/>
                <p:cNvSpPr/>
                <p:nvPr/>
              </p:nvSpPr>
              <p:spPr>
                <a:xfrm>
                  <a:off x="2133605" y="235633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Oval 205"/>
                <p:cNvSpPr/>
                <p:nvPr/>
              </p:nvSpPr>
              <p:spPr>
                <a:xfrm>
                  <a:off x="2449292" y="268604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Oval 206"/>
                <p:cNvSpPr/>
                <p:nvPr/>
              </p:nvSpPr>
              <p:spPr>
                <a:xfrm>
                  <a:off x="4938029" y="4813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Oval 207"/>
                <p:cNvSpPr/>
                <p:nvPr/>
              </p:nvSpPr>
              <p:spPr>
                <a:xfrm>
                  <a:off x="4144743" y="39542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Oval 208"/>
                <p:cNvSpPr/>
                <p:nvPr/>
              </p:nvSpPr>
              <p:spPr>
                <a:xfrm>
                  <a:off x="3853551" y="498021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Oval 209"/>
                <p:cNvSpPr/>
                <p:nvPr/>
              </p:nvSpPr>
              <p:spPr>
                <a:xfrm>
                  <a:off x="5219708" y="454478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Oval 210"/>
                <p:cNvSpPr/>
                <p:nvPr/>
              </p:nvSpPr>
              <p:spPr>
                <a:xfrm>
                  <a:off x="4848222" y="413929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Oval 211"/>
                <p:cNvSpPr/>
                <p:nvPr/>
              </p:nvSpPr>
              <p:spPr>
                <a:xfrm>
                  <a:off x="4656351" y="443320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Oval 212"/>
                <p:cNvSpPr/>
                <p:nvPr/>
              </p:nvSpPr>
              <p:spPr>
                <a:xfrm>
                  <a:off x="4033165" y="438652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Oval 213"/>
                <p:cNvSpPr/>
                <p:nvPr/>
              </p:nvSpPr>
              <p:spPr>
                <a:xfrm>
                  <a:off x="4348852" y="471624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90" name="Straight Connector 189"/>
              <p:cNvCxnSpPr/>
              <p:nvPr/>
            </p:nvCxnSpPr>
            <p:spPr>
              <a:xfrm>
                <a:off x="2323562" y="3997515"/>
                <a:ext cx="2932423" cy="1437878"/>
              </a:xfrm>
              <a:prstGeom prst="line">
                <a:avLst/>
              </a:prstGeom>
              <a:ln w="22225"/>
            </p:spPr>
            <p:style>
              <a:lnRef idx="2">
                <a:schemeClr val="dk1"/>
              </a:lnRef>
              <a:fillRef idx="0">
                <a:schemeClr val="dk1"/>
              </a:fillRef>
              <a:effectRef idx="1">
                <a:schemeClr val="dk1"/>
              </a:effectRef>
              <a:fontRef idx="minor">
                <a:schemeClr val="tx1"/>
              </a:fontRef>
            </p:style>
          </p:cxnSp>
        </p:grpSp>
      </p:grpSp>
      <p:sp>
        <p:nvSpPr>
          <p:cNvPr id="215" name="TextBox 214"/>
          <p:cNvSpPr txBox="1"/>
          <p:nvPr/>
        </p:nvSpPr>
        <p:spPr>
          <a:xfrm>
            <a:off x="9208557" y="4030468"/>
            <a:ext cx="2578398" cy="369332"/>
          </a:xfrm>
          <a:prstGeom prst="rect">
            <a:avLst/>
          </a:prstGeom>
          <a:noFill/>
        </p:spPr>
        <p:txBody>
          <a:bodyPr wrap="none" rtlCol="0">
            <a:spAutoFit/>
          </a:bodyPr>
          <a:lstStyle/>
          <a:p>
            <a:r>
              <a:rPr kumimoji="1" lang="en-US" altLang="ja-JP" b="1" dirty="0"/>
              <a:t>No Information overlap!!</a:t>
            </a:r>
            <a:endParaRPr kumimoji="1" lang="ja-JP" altLang="en-US" b="1" dirty="0"/>
          </a:p>
        </p:txBody>
      </p:sp>
      <p:sp>
        <p:nvSpPr>
          <p:cNvPr id="17" name="TextBox 16"/>
          <p:cNvSpPr txBox="1"/>
          <p:nvPr/>
        </p:nvSpPr>
        <p:spPr>
          <a:xfrm>
            <a:off x="645478" y="3273346"/>
            <a:ext cx="1825628" cy="369332"/>
          </a:xfrm>
          <a:prstGeom prst="rect">
            <a:avLst/>
          </a:prstGeom>
          <a:noFill/>
        </p:spPr>
        <p:txBody>
          <a:bodyPr wrap="none" rtlCol="0">
            <a:spAutoFit/>
          </a:bodyPr>
          <a:lstStyle/>
          <a:p>
            <a:r>
              <a:rPr kumimoji="1" lang="en-US" altLang="ja-JP" b="1" dirty="0"/>
              <a:t>Divide to clusters</a:t>
            </a:r>
            <a:endParaRPr kumimoji="1" lang="ja-JP" altLang="en-US" b="1" dirty="0"/>
          </a:p>
        </p:txBody>
      </p:sp>
    </p:spTree>
    <p:extLst>
      <p:ext uri="{BB962C8B-B14F-4D97-AF65-F5344CB8AC3E}">
        <p14:creationId xmlns:p14="http://schemas.microsoft.com/office/powerpoint/2010/main" val="71473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Experimental Setting</a:t>
            </a:r>
            <a:endParaRPr kumimoji="1" lang="ja-JP" altLang="en-US" dirty="0"/>
          </a:p>
        </p:txBody>
      </p:sp>
      <p:sp>
        <p:nvSpPr>
          <p:cNvPr id="3" name="Content Placeholder 2"/>
          <p:cNvSpPr>
            <a:spLocks noGrp="1"/>
          </p:cNvSpPr>
          <p:nvPr>
            <p:ph idx="1"/>
          </p:nvPr>
        </p:nvSpPr>
        <p:spPr>
          <a:xfrm>
            <a:off x="755651" y="1409171"/>
            <a:ext cx="10870292" cy="5448829"/>
          </a:xfrm>
        </p:spPr>
        <p:txBody>
          <a:bodyPr>
            <a:normAutofit/>
          </a:bodyPr>
          <a:lstStyle/>
          <a:p>
            <a:r>
              <a:rPr kumimoji="1" lang="en-US" altLang="ja-JP" sz="2400" dirty="0"/>
              <a:t>Dataset</a:t>
            </a:r>
          </a:p>
          <a:p>
            <a:pPr lvl="1"/>
            <a:r>
              <a:rPr lang="en-US" altLang="ja-JP" sz="2000" dirty="0" err="1"/>
              <a:t>Camelyon</a:t>
            </a:r>
            <a:r>
              <a:rPr lang="en-US" altLang="ja-JP" sz="2000" dirty="0"/>
              <a:t> dataset</a:t>
            </a:r>
            <a:endParaRPr kumimoji="1" lang="en-US" altLang="ja-JP" sz="2000" dirty="0"/>
          </a:p>
          <a:p>
            <a:pPr lvl="1"/>
            <a:r>
              <a:rPr kumimoji="1" lang="en-US" altLang="ja-JP" sz="2000" dirty="0"/>
              <a:t>1000 WSI and 6,000,000 image patches (each WSI contains 1000 ~ 10000 image patches)</a:t>
            </a:r>
          </a:p>
          <a:p>
            <a:pPr lvl="1"/>
            <a:r>
              <a:rPr kumimoji="1" lang="en-US" altLang="ja-JP" sz="2000" dirty="0"/>
              <a:t>Each image patch has label, Cancer or not (0/1)</a:t>
            </a:r>
          </a:p>
          <a:p>
            <a:r>
              <a:rPr lang="en-US" altLang="ja-JP" sz="2400" dirty="0"/>
              <a:t>Method</a:t>
            </a:r>
          </a:p>
          <a:p>
            <a:pPr lvl="1"/>
            <a:r>
              <a:rPr lang="en-US" altLang="ja-JP" sz="2000" dirty="0"/>
              <a:t>Use pre-trained </a:t>
            </a:r>
            <a:r>
              <a:rPr lang="en-US" altLang="ja-JP" sz="2000" dirty="0" err="1"/>
              <a:t>GoogLeNet</a:t>
            </a:r>
            <a:r>
              <a:rPr lang="en-US" altLang="ja-JP" sz="2000" dirty="0"/>
              <a:t> based model with </a:t>
            </a:r>
            <a:r>
              <a:rPr lang="en-US" altLang="ja-JP" sz="2000" dirty="0" err="1"/>
              <a:t>imagenet</a:t>
            </a:r>
            <a:r>
              <a:rPr lang="en-US" altLang="ja-JP" sz="2000" dirty="0"/>
              <a:t> (Re-train for each iteration)</a:t>
            </a:r>
          </a:p>
          <a:p>
            <a:pPr lvl="1"/>
            <a:r>
              <a:rPr lang="en-US" altLang="ja-JP" sz="2000" dirty="0"/>
              <a:t>Create 50,000 unlabeled dataset with sampling from 1000 WSI</a:t>
            </a:r>
          </a:p>
          <a:p>
            <a:pPr lvl="1"/>
            <a:r>
              <a:rPr lang="en-US" altLang="ja-JP" sz="2000" dirty="0"/>
              <a:t>Annotate 100 samples for each active sampling</a:t>
            </a:r>
          </a:p>
          <a:p>
            <a:pPr lvl="1"/>
            <a:r>
              <a:rPr lang="en-US" altLang="ja-JP" sz="2000" dirty="0"/>
              <a:t>Clustering with k-means and use texture representation as feature</a:t>
            </a:r>
            <a:endParaRPr lang="ja-JP" altLang="en-US" sz="2000" dirty="0"/>
          </a:p>
          <a:p>
            <a:pPr lvl="1"/>
            <a:r>
              <a:rPr kumimoji="1" lang="en-US" altLang="ja-JP" sz="2000" dirty="0"/>
              <a:t>Use Data Augmentation (Random crop, rotation, color </a:t>
            </a:r>
            <a:r>
              <a:rPr kumimoji="1" lang="en-US" altLang="ja-JP" sz="2000" dirty="0" err="1"/>
              <a:t>aug</a:t>
            </a:r>
            <a:r>
              <a:rPr lang="en-US" altLang="ja-JP" sz="2000" dirty="0"/>
              <a:t>)</a:t>
            </a:r>
            <a:endParaRPr kumimoji="1" lang="ja-JP" altLang="en-US" sz="2000" dirty="0"/>
          </a:p>
        </p:txBody>
      </p:sp>
      <p:sp>
        <p:nvSpPr>
          <p:cNvPr id="4" name="Slide Number Placeholder 3"/>
          <p:cNvSpPr>
            <a:spLocks noGrp="1"/>
          </p:cNvSpPr>
          <p:nvPr>
            <p:ph type="sldNum" sz="quarter" idx="11"/>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1500758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75" y="1699028"/>
            <a:ext cx="7315200" cy="5029200"/>
          </a:xfrm>
          <a:prstGeom prst="rect">
            <a:avLst/>
          </a:prstGeom>
        </p:spPr>
      </p:pic>
      <p:sp>
        <p:nvSpPr>
          <p:cNvPr id="2" name="Title 1"/>
          <p:cNvSpPr>
            <a:spLocks noGrp="1"/>
          </p:cNvSpPr>
          <p:nvPr>
            <p:ph type="title"/>
          </p:nvPr>
        </p:nvSpPr>
        <p:spPr/>
        <p:txBody>
          <a:bodyPr/>
          <a:lstStyle/>
          <a:p>
            <a:r>
              <a:rPr kumimoji="1" lang="en-US" altLang="ja-JP" dirty="0"/>
              <a:t>Results</a:t>
            </a:r>
            <a:endParaRPr kumimoji="1" lang="ja-JP" altLang="en-US" dirty="0"/>
          </a:p>
        </p:txBody>
      </p:sp>
      <p:sp>
        <p:nvSpPr>
          <p:cNvPr id="3" name="Slide Number Placeholder 2"/>
          <p:cNvSpPr>
            <a:spLocks noGrp="1"/>
          </p:cNvSpPr>
          <p:nvPr>
            <p:ph type="sldNum" sz="quarter" idx="11"/>
          </p:nvPr>
        </p:nvSpPr>
        <p:spPr/>
        <p:txBody>
          <a:bodyPr/>
          <a:lstStyle/>
          <a:p>
            <a:fld id="{6113E31D-E2AB-40D1-8B51-AFA5AFEF393A}" type="slidenum">
              <a:rPr lang="en-US" smtClean="0"/>
              <a:t>37</a:t>
            </a:fld>
            <a:endParaRPr lang="en-US" dirty="0"/>
          </a:p>
        </p:txBody>
      </p:sp>
      <p:sp>
        <p:nvSpPr>
          <p:cNvPr id="6" name="TextBox 5"/>
          <p:cNvSpPr txBox="1"/>
          <p:nvPr/>
        </p:nvSpPr>
        <p:spPr>
          <a:xfrm>
            <a:off x="871334" y="1531003"/>
            <a:ext cx="6376682" cy="400110"/>
          </a:xfrm>
          <a:prstGeom prst="rect">
            <a:avLst/>
          </a:prstGeom>
          <a:noFill/>
        </p:spPr>
        <p:txBody>
          <a:bodyPr wrap="none" rtlCol="0">
            <a:spAutoFit/>
          </a:bodyPr>
          <a:lstStyle/>
          <a:p>
            <a:r>
              <a:rPr kumimoji="1" lang="en-US" altLang="ja-JP" sz="2000" dirty="0"/>
              <a:t>Accuracy change along with increase of labeled dataset size</a:t>
            </a:r>
            <a:endParaRPr kumimoji="1" lang="ja-JP" altLang="en-US" sz="2000" dirty="0"/>
          </a:p>
        </p:txBody>
      </p:sp>
      <p:sp>
        <p:nvSpPr>
          <p:cNvPr id="8" name="TextBox 7"/>
          <p:cNvSpPr txBox="1"/>
          <p:nvPr/>
        </p:nvSpPr>
        <p:spPr>
          <a:xfrm>
            <a:off x="7997395" y="2768851"/>
            <a:ext cx="2909451" cy="400110"/>
          </a:xfrm>
          <a:prstGeom prst="rect">
            <a:avLst/>
          </a:prstGeom>
          <a:noFill/>
        </p:spPr>
        <p:txBody>
          <a:bodyPr wrap="none" rtlCol="0">
            <a:spAutoFit/>
          </a:bodyPr>
          <a:lstStyle/>
          <a:p>
            <a:r>
              <a:rPr kumimoji="1" lang="en-US" altLang="ja-JP" sz="2000" dirty="0"/>
              <a:t>Accuracy with 10000 label</a:t>
            </a:r>
            <a:endParaRPr kumimoji="1" lang="ja-JP" altLang="en-US" sz="2000" dirty="0"/>
          </a:p>
        </p:txBody>
      </p:sp>
      <p:pic>
        <p:nvPicPr>
          <p:cNvPr id="14" name="Picture 13"/>
          <p:cNvPicPr>
            <a:picLocks noChangeAspect="1"/>
          </p:cNvPicPr>
          <p:nvPr/>
        </p:nvPicPr>
        <p:blipFill>
          <a:blip r:embed="rId4"/>
          <a:stretch>
            <a:fillRect/>
          </a:stretch>
        </p:blipFill>
        <p:spPr>
          <a:xfrm>
            <a:off x="7310071" y="3336986"/>
            <a:ext cx="4811486" cy="1872734"/>
          </a:xfrm>
          <a:prstGeom prst="rect">
            <a:avLst/>
          </a:prstGeom>
        </p:spPr>
      </p:pic>
      <p:cxnSp>
        <p:nvCxnSpPr>
          <p:cNvPr id="16" name="Straight Connector 15"/>
          <p:cNvCxnSpPr/>
          <p:nvPr/>
        </p:nvCxnSpPr>
        <p:spPr>
          <a:xfrm flipH="1">
            <a:off x="9199984" y="5209720"/>
            <a:ext cx="18661" cy="7058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97395" y="5915608"/>
            <a:ext cx="4070602" cy="707886"/>
          </a:xfrm>
          <a:prstGeom prst="rect">
            <a:avLst/>
          </a:prstGeom>
          <a:noFill/>
        </p:spPr>
        <p:txBody>
          <a:bodyPr wrap="none" rtlCol="0">
            <a:spAutoFit/>
          </a:bodyPr>
          <a:lstStyle/>
          <a:p>
            <a:r>
              <a:rPr kumimoji="1" lang="en-US" altLang="ja-JP" sz="2000" dirty="0"/>
              <a:t>Use complete full label (6,000,000) </a:t>
            </a:r>
          </a:p>
          <a:p>
            <a:r>
              <a:rPr kumimoji="1" lang="en-US" altLang="ja-JP" sz="2000" dirty="0"/>
              <a:t>And 300,000 doesn’t show difference</a:t>
            </a:r>
            <a:endParaRPr kumimoji="1" lang="ja-JP" altLang="en-US" sz="2000" dirty="0"/>
          </a:p>
        </p:txBody>
      </p:sp>
    </p:spTree>
    <p:extLst>
      <p:ext uri="{BB962C8B-B14F-4D97-AF65-F5344CB8AC3E}">
        <p14:creationId xmlns:p14="http://schemas.microsoft.com/office/powerpoint/2010/main" val="444289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Discussion</a:t>
            </a:r>
            <a:endParaRPr kumimoji="1" lang="ja-JP" altLang="en-US" dirty="0"/>
          </a:p>
        </p:txBody>
      </p:sp>
      <p:sp>
        <p:nvSpPr>
          <p:cNvPr id="3" name="Content Placeholder 2"/>
          <p:cNvSpPr>
            <a:spLocks noGrp="1"/>
          </p:cNvSpPr>
          <p:nvPr>
            <p:ph idx="1"/>
          </p:nvPr>
        </p:nvSpPr>
        <p:spPr>
          <a:xfrm>
            <a:off x="755650" y="1409171"/>
            <a:ext cx="11023973" cy="4873625"/>
          </a:xfrm>
        </p:spPr>
        <p:txBody>
          <a:bodyPr/>
          <a:lstStyle/>
          <a:p>
            <a:pPr marL="457200" indent="-457200"/>
            <a:r>
              <a:rPr lang="en-US" altLang="ja-JP" dirty="0"/>
              <a:t>QBDP outperforms Random sampling, Uncertain Sampling</a:t>
            </a:r>
          </a:p>
          <a:p>
            <a:pPr marL="457200" indent="-457200"/>
            <a:endParaRPr lang="en-US" altLang="ja-JP" dirty="0"/>
          </a:p>
          <a:p>
            <a:r>
              <a:rPr lang="en-US" altLang="ja-JP" dirty="0"/>
              <a:t>Data Augmentation at inference perform well</a:t>
            </a:r>
          </a:p>
          <a:p>
            <a:endParaRPr kumimoji="1" lang="en-US" altLang="ja-JP" dirty="0"/>
          </a:p>
          <a:p>
            <a:r>
              <a:rPr kumimoji="1" lang="en-US" altLang="ja-JP" dirty="0"/>
              <a:t>Our method achieve almost equivalent accuracy using full labeled dataset with only 3% of whole dataset</a:t>
            </a:r>
          </a:p>
          <a:p>
            <a:endParaRPr kumimoji="1" lang="en-US" altLang="ja-JP" dirty="0"/>
          </a:p>
        </p:txBody>
      </p:sp>
      <p:sp>
        <p:nvSpPr>
          <p:cNvPr id="4" name="Slide Number Placeholder 3"/>
          <p:cNvSpPr>
            <a:spLocks noGrp="1"/>
          </p:cNvSpPr>
          <p:nvPr>
            <p:ph type="sldNum" sz="quarter" idx="11"/>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1107334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Outline</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kumimoji="1" lang="en-US" altLang="ja-JP" dirty="0"/>
              <a:t>Background and Motivation</a:t>
            </a:r>
          </a:p>
          <a:p>
            <a:pPr marL="565200" indent="-457200">
              <a:buFont typeface="+mj-lt"/>
              <a:buAutoNum type="arabicPeriod"/>
            </a:pPr>
            <a:r>
              <a:rPr kumimoji="1" lang="en-US" altLang="ja-JP" dirty="0"/>
              <a:t>Related work</a:t>
            </a:r>
          </a:p>
          <a:p>
            <a:pPr marL="565200" indent="-457200">
              <a:buFont typeface="+mj-lt"/>
              <a:buAutoNum type="arabicPeriod"/>
            </a:pPr>
            <a:r>
              <a:rPr kumimoji="1" lang="en-US" altLang="ja-JP" dirty="0"/>
              <a:t>Proposed Method</a:t>
            </a:r>
          </a:p>
          <a:p>
            <a:pPr marL="565200" indent="-457200">
              <a:buFont typeface="+mj-lt"/>
              <a:buAutoNum type="arabicPeriod"/>
            </a:pPr>
            <a:r>
              <a:rPr kumimoji="1" lang="en-US" altLang="ja-JP" dirty="0"/>
              <a:t>Experiments on </a:t>
            </a:r>
            <a:r>
              <a:rPr kumimoji="1" lang="en-US" altLang="ja-JP" dirty="0" err="1"/>
              <a:t>Camelyon</a:t>
            </a:r>
            <a:r>
              <a:rPr kumimoji="1" lang="en-US" altLang="ja-JP" dirty="0"/>
              <a:t> Dataset</a:t>
            </a:r>
          </a:p>
          <a:p>
            <a:pPr marL="565200" indent="-457200">
              <a:buFont typeface="+mj-lt"/>
              <a:buAutoNum type="arabicPeriod"/>
            </a:pPr>
            <a:r>
              <a:rPr lang="en-US" altLang="ja-JP" dirty="0">
                <a:solidFill>
                  <a:srgbClr val="FF0000"/>
                </a:solidFill>
              </a:rPr>
              <a:t>Conclusion</a:t>
            </a:r>
            <a:endParaRPr kumimoji="1" lang="ja-JP" altLang="en-US" dirty="0">
              <a:solidFill>
                <a:srgbClr val="FF0000"/>
              </a:solidFill>
            </a:endParaRPr>
          </a:p>
        </p:txBody>
      </p:sp>
      <p:sp>
        <p:nvSpPr>
          <p:cNvPr id="4" name="Slide Number Placeholder 3"/>
          <p:cNvSpPr>
            <a:spLocks noGrp="1"/>
          </p:cNvSpPr>
          <p:nvPr>
            <p:ph type="sldNum" sz="quarter" idx="11"/>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120801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Advance in Medical Image Analysis</a:t>
            </a:r>
            <a:endParaRPr kumimoji="1" lang="ja-JP" altLang="en-US" dirty="0"/>
          </a:p>
        </p:txBody>
      </p:sp>
      <p:sp>
        <p:nvSpPr>
          <p:cNvPr id="3" name="Content Placeholder 2"/>
          <p:cNvSpPr>
            <a:spLocks noGrp="1"/>
          </p:cNvSpPr>
          <p:nvPr>
            <p:ph idx="1"/>
          </p:nvPr>
        </p:nvSpPr>
        <p:spPr/>
        <p:txBody>
          <a:bodyPr/>
          <a:lstStyle/>
          <a:p>
            <a:r>
              <a:rPr lang="en-US" altLang="ja-JP" dirty="0"/>
              <a:t>To support a doctor </a:t>
            </a:r>
          </a:p>
          <a:p>
            <a:r>
              <a:rPr lang="en-US" altLang="ja-JP" dirty="0"/>
              <a:t>Auto diagnosis application</a:t>
            </a:r>
          </a:p>
          <a:p>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4</a:t>
            </a:fld>
            <a:endParaRPr lang="en-US" dirty="0"/>
          </a:p>
        </p:txBody>
      </p:sp>
      <p:grpSp>
        <p:nvGrpSpPr>
          <p:cNvPr id="15" name="Group 14"/>
          <p:cNvGrpSpPr/>
          <p:nvPr/>
        </p:nvGrpSpPr>
        <p:grpSpPr>
          <a:xfrm>
            <a:off x="3999788" y="3155710"/>
            <a:ext cx="2949439" cy="3423419"/>
            <a:chOff x="5427763" y="3113499"/>
            <a:chExt cx="2949439" cy="3423419"/>
          </a:xfrm>
          <a:solidFill>
            <a:schemeClr val="bg1"/>
          </a:solidFill>
        </p:grpSpPr>
        <p:sp>
          <p:nvSpPr>
            <p:cNvPr id="6" name="TextBox 5"/>
            <p:cNvSpPr txBox="1"/>
            <p:nvPr/>
          </p:nvSpPr>
          <p:spPr>
            <a:xfrm>
              <a:off x="5578850" y="6075253"/>
              <a:ext cx="2647263" cy="461665"/>
            </a:xfrm>
            <a:prstGeom prst="rect">
              <a:avLst/>
            </a:prstGeom>
            <a:grpFill/>
          </p:spPr>
          <p:txBody>
            <a:bodyPr wrap="none" rtlCol="0">
              <a:spAutoFit/>
            </a:bodyPr>
            <a:lstStyle/>
            <a:p>
              <a:pPr algn="ctr"/>
              <a:r>
                <a:rPr kumimoji="1" lang="en-US" altLang="ja-JP" sz="1200" dirty="0">
                  <a:solidFill>
                    <a:schemeClr val="bg1">
                      <a:lumMod val="75000"/>
                    </a:schemeClr>
                  </a:solidFill>
                </a:rPr>
                <a:t>http://</a:t>
              </a:r>
              <a:r>
                <a:rPr kumimoji="1" lang="en-US" altLang="ja-JP" sz="1200" dirty="0" err="1">
                  <a:solidFill>
                    <a:schemeClr val="bg1">
                      <a:lumMod val="75000"/>
                    </a:schemeClr>
                  </a:solidFill>
                </a:rPr>
                <a:t>blog.goo.ne.jp</a:t>
              </a:r>
              <a:r>
                <a:rPr kumimoji="1" lang="en-US" altLang="ja-JP" sz="1200" dirty="0">
                  <a:solidFill>
                    <a:schemeClr val="bg1">
                      <a:lumMod val="75000"/>
                    </a:schemeClr>
                  </a:solidFill>
                </a:rPr>
                <a:t>/</a:t>
              </a:r>
              <a:r>
                <a:rPr kumimoji="1" lang="en-US" altLang="ja-JP" sz="1200" dirty="0" err="1">
                  <a:solidFill>
                    <a:schemeClr val="bg1">
                      <a:lumMod val="75000"/>
                    </a:schemeClr>
                  </a:solidFill>
                </a:rPr>
                <a:t>fuhkan</a:t>
              </a:r>
              <a:r>
                <a:rPr kumimoji="1" lang="en-US" altLang="ja-JP" sz="1200" dirty="0">
                  <a:solidFill>
                    <a:schemeClr val="bg1">
                      <a:lumMod val="75000"/>
                    </a:schemeClr>
                  </a:solidFill>
                </a:rPr>
                <a:t>/e/</a:t>
              </a:r>
              <a:br>
                <a:rPr kumimoji="1" lang="en-US" altLang="ja-JP" sz="1200" dirty="0">
                  <a:solidFill>
                    <a:schemeClr val="bg1">
                      <a:lumMod val="75000"/>
                    </a:schemeClr>
                  </a:solidFill>
                </a:rPr>
              </a:br>
              <a:r>
                <a:rPr kumimoji="1" lang="en-US" altLang="ja-JP" sz="1200" dirty="0">
                  <a:solidFill>
                    <a:schemeClr val="bg1">
                      <a:lumMod val="75000"/>
                    </a:schemeClr>
                  </a:solidFill>
                </a:rPr>
                <a:t>01cd94320ef69762b4d69e55be6e25a7</a:t>
              </a:r>
              <a:endParaRPr kumimoji="1" lang="ja-JP" altLang="en-US" sz="1200" dirty="0">
                <a:solidFill>
                  <a:schemeClr val="bg1">
                    <a:lumMod val="75000"/>
                  </a:schemeClr>
                </a:solidFill>
              </a:endParaRPr>
            </a:p>
          </p:txBody>
        </p:sp>
        <p:pic>
          <p:nvPicPr>
            <p:cNvPr id="8" name="Picture 7"/>
            <p:cNvPicPr>
              <a:picLocks noChangeAspect="1"/>
            </p:cNvPicPr>
            <p:nvPr/>
          </p:nvPicPr>
          <p:blipFill>
            <a:blip r:embed="rId2">
              <a:lum bright="70000" contrast="-70000"/>
            </a:blip>
            <a:stretch>
              <a:fillRect/>
            </a:stretch>
          </p:blipFill>
          <p:spPr>
            <a:xfrm>
              <a:off x="5427763" y="3757003"/>
              <a:ext cx="2949439" cy="2213918"/>
            </a:xfrm>
            <a:prstGeom prst="rect">
              <a:avLst/>
            </a:prstGeom>
            <a:grpFill/>
          </p:spPr>
        </p:pic>
        <p:sp>
          <p:nvSpPr>
            <p:cNvPr id="9" name="Rectangle 8"/>
            <p:cNvSpPr/>
            <p:nvPr/>
          </p:nvSpPr>
          <p:spPr>
            <a:xfrm>
              <a:off x="5692088" y="3113499"/>
              <a:ext cx="2420791" cy="461665"/>
            </a:xfrm>
            <a:prstGeom prst="rect">
              <a:avLst/>
            </a:prstGeom>
            <a:grpFill/>
          </p:spPr>
          <p:txBody>
            <a:bodyPr wrap="none">
              <a:spAutoFit/>
            </a:bodyPr>
            <a:lstStyle/>
            <a:p>
              <a:r>
                <a:rPr lang="en-US" altLang="ja-JP" sz="2400" dirty="0">
                  <a:solidFill>
                    <a:schemeClr val="bg1">
                      <a:lumMod val="75000"/>
                    </a:schemeClr>
                  </a:solidFill>
                </a:rPr>
                <a:t>Endoscopic image</a:t>
              </a:r>
              <a:endParaRPr lang="ja-JP" altLang="en-US" sz="2400" dirty="0">
                <a:solidFill>
                  <a:schemeClr val="bg1">
                    <a:lumMod val="75000"/>
                  </a:schemeClr>
                </a:solidFill>
              </a:endParaRPr>
            </a:p>
          </p:txBody>
        </p:sp>
      </p:grpSp>
      <p:grpSp>
        <p:nvGrpSpPr>
          <p:cNvPr id="14" name="Group 13"/>
          <p:cNvGrpSpPr/>
          <p:nvPr/>
        </p:nvGrpSpPr>
        <p:grpSpPr>
          <a:xfrm>
            <a:off x="624804" y="3405117"/>
            <a:ext cx="2490585" cy="2915846"/>
            <a:chOff x="1403351" y="3500215"/>
            <a:chExt cx="2490585" cy="2915846"/>
          </a:xfrm>
          <a:solidFill>
            <a:schemeClr val="bg1"/>
          </a:solidFill>
        </p:grpSpPr>
        <p:sp>
          <p:nvSpPr>
            <p:cNvPr id="7" name="TextBox 6"/>
            <p:cNvSpPr txBox="1"/>
            <p:nvPr/>
          </p:nvSpPr>
          <p:spPr>
            <a:xfrm>
              <a:off x="1490433" y="5892841"/>
              <a:ext cx="2387513" cy="523220"/>
            </a:xfrm>
            <a:prstGeom prst="rect">
              <a:avLst/>
            </a:prstGeom>
            <a:grpFill/>
          </p:spPr>
          <p:txBody>
            <a:bodyPr wrap="none" rtlCol="0">
              <a:spAutoFit/>
            </a:bodyPr>
            <a:lstStyle/>
            <a:p>
              <a:pPr algn="ctr"/>
              <a:r>
                <a:rPr kumimoji="1" lang="en-US" altLang="ja-JP" sz="1400" dirty="0">
                  <a:solidFill>
                    <a:schemeClr val="bg1">
                      <a:lumMod val="75000"/>
                    </a:schemeClr>
                  </a:solidFill>
                </a:rPr>
                <a:t>https://</a:t>
              </a:r>
              <a:r>
                <a:rPr kumimoji="1" lang="en-US" altLang="ja-JP" sz="1200" dirty="0" err="1">
                  <a:solidFill>
                    <a:schemeClr val="bg1">
                      <a:lumMod val="75000"/>
                    </a:schemeClr>
                  </a:solidFill>
                </a:rPr>
                <a:t>blog.kitware.com</a:t>
              </a:r>
              <a:r>
                <a:rPr kumimoji="1" lang="en-US" altLang="ja-JP" sz="1200" dirty="0">
                  <a:solidFill>
                    <a:schemeClr val="bg1">
                      <a:lumMod val="75000"/>
                    </a:schemeClr>
                  </a:solidFill>
                </a:rPr>
                <a:t>/</a:t>
              </a:r>
              <a:br>
                <a:rPr kumimoji="1" lang="en-US" altLang="ja-JP" sz="1200" dirty="0">
                  <a:solidFill>
                    <a:schemeClr val="bg1">
                      <a:lumMod val="75000"/>
                    </a:schemeClr>
                  </a:solidFill>
                </a:rPr>
              </a:br>
              <a:r>
                <a:rPr kumimoji="1" lang="en-US" altLang="ja-JP" sz="1200" dirty="0">
                  <a:solidFill>
                    <a:schemeClr val="bg1">
                      <a:lumMod val="75000"/>
                    </a:schemeClr>
                  </a:solidFill>
                </a:rPr>
                <a:t>courses-in-medical-image-analysis</a:t>
              </a:r>
              <a:r>
                <a:rPr kumimoji="1" lang="en-US" altLang="ja-JP" sz="1400" dirty="0">
                  <a:solidFill>
                    <a:schemeClr val="bg1">
                      <a:lumMod val="75000"/>
                    </a:schemeClr>
                  </a:solidFill>
                </a:rPr>
                <a:t>/</a:t>
              </a:r>
              <a:endParaRPr kumimoji="1" lang="ja-JP" altLang="en-US" sz="1400" dirty="0">
                <a:solidFill>
                  <a:schemeClr val="bg1">
                    <a:lumMod val="75000"/>
                  </a:schemeClr>
                </a:solidFill>
              </a:endParaRPr>
            </a:p>
          </p:txBody>
        </p:sp>
        <p:pic>
          <p:nvPicPr>
            <p:cNvPr id="10" name="Picture 9"/>
            <p:cNvPicPr>
              <a:picLocks noChangeAspect="1"/>
            </p:cNvPicPr>
            <p:nvPr/>
          </p:nvPicPr>
          <p:blipFill>
            <a:blip r:embed="rId3">
              <a:lum bright="70000" contrast="-70000"/>
            </a:blip>
            <a:stretch>
              <a:fillRect/>
            </a:stretch>
          </p:blipFill>
          <p:spPr>
            <a:xfrm>
              <a:off x="1403351" y="4230157"/>
              <a:ext cx="2490585" cy="1601788"/>
            </a:xfrm>
            <a:prstGeom prst="rect">
              <a:avLst/>
            </a:prstGeom>
            <a:grpFill/>
          </p:spPr>
        </p:pic>
        <p:sp>
          <p:nvSpPr>
            <p:cNvPr id="11" name="TextBox 10"/>
            <p:cNvSpPr txBox="1"/>
            <p:nvPr/>
          </p:nvSpPr>
          <p:spPr>
            <a:xfrm>
              <a:off x="1707224" y="3500215"/>
              <a:ext cx="1953933" cy="461665"/>
            </a:xfrm>
            <a:prstGeom prst="rect">
              <a:avLst/>
            </a:prstGeom>
            <a:grpFill/>
          </p:spPr>
          <p:txBody>
            <a:bodyPr wrap="none" rtlCol="0">
              <a:spAutoFit/>
            </a:bodyPr>
            <a:lstStyle/>
            <a:p>
              <a:r>
                <a:rPr kumimoji="1" lang="en-US" altLang="ja-JP" sz="2400" dirty="0">
                  <a:solidFill>
                    <a:schemeClr val="bg1">
                      <a:lumMod val="75000"/>
                    </a:schemeClr>
                  </a:solidFill>
                </a:rPr>
                <a:t>CT scan image</a:t>
              </a:r>
              <a:endParaRPr kumimoji="1" lang="ja-JP" altLang="en-US" sz="2400" dirty="0">
                <a:solidFill>
                  <a:schemeClr val="bg1">
                    <a:lumMod val="75000"/>
                  </a:schemeClr>
                </a:solidFill>
              </a:endParaRPr>
            </a:p>
          </p:txBody>
        </p:sp>
      </p:grpSp>
      <p:sp>
        <p:nvSpPr>
          <p:cNvPr id="19" name="Rounded Rectangle 18"/>
          <p:cNvSpPr/>
          <p:nvPr/>
        </p:nvSpPr>
        <p:spPr>
          <a:xfrm>
            <a:off x="7382934" y="3405117"/>
            <a:ext cx="4572000" cy="3174012"/>
          </a:xfrm>
          <a:prstGeom prst="roundRect">
            <a:avLst/>
          </a:prstGeom>
          <a:ln w="50800" cap="sq"/>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nvGrpSpPr>
          <p:cNvPr id="18" name="Group 17"/>
          <p:cNvGrpSpPr/>
          <p:nvPr/>
        </p:nvGrpSpPr>
        <p:grpSpPr>
          <a:xfrm>
            <a:off x="7642021" y="3442378"/>
            <a:ext cx="4051300" cy="2996695"/>
            <a:chOff x="9227948" y="3201157"/>
            <a:chExt cx="4051300" cy="2996695"/>
          </a:xfrm>
        </p:grpSpPr>
        <p:pic>
          <p:nvPicPr>
            <p:cNvPr id="12" name="Picture 11"/>
            <p:cNvPicPr>
              <a:picLocks noChangeAspect="1"/>
            </p:cNvPicPr>
            <p:nvPr/>
          </p:nvPicPr>
          <p:blipFill>
            <a:blip r:embed="rId4"/>
            <a:stretch>
              <a:fillRect/>
            </a:stretch>
          </p:blipFill>
          <p:spPr>
            <a:xfrm>
              <a:off x="9227948" y="3700989"/>
              <a:ext cx="4051300" cy="2006600"/>
            </a:xfrm>
            <a:prstGeom prst="rect">
              <a:avLst/>
            </a:prstGeom>
          </p:spPr>
        </p:pic>
        <p:sp>
          <p:nvSpPr>
            <p:cNvPr id="13" name="TextBox 12"/>
            <p:cNvSpPr txBox="1"/>
            <p:nvPr/>
          </p:nvSpPr>
          <p:spPr>
            <a:xfrm>
              <a:off x="9943203" y="3201157"/>
              <a:ext cx="2648802" cy="461665"/>
            </a:xfrm>
            <a:prstGeom prst="rect">
              <a:avLst/>
            </a:prstGeom>
            <a:noFill/>
          </p:spPr>
          <p:txBody>
            <a:bodyPr wrap="none" rtlCol="0">
              <a:spAutoFit/>
            </a:bodyPr>
            <a:lstStyle/>
            <a:p>
              <a:r>
                <a:rPr kumimoji="1" lang="en-US" altLang="ja-JP" sz="2400" dirty="0"/>
                <a:t>Pathological images</a:t>
              </a:r>
              <a:endParaRPr kumimoji="1" lang="ja-JP" altLang="en-US" sz="2400" dirty="0"/>
            </a:p>
          </p:txBody>
        </p:sp>
        <p:sp>
          <p:nvSpPr>
            <p:cNvPr id="17" name="Rectangle 16"/>
            <p:cNvSpPr/>
            <p:nvPr/>
          </p:nvSpPr>
          <p:spPr>
            <a:xfrm>
              <a:off x="9899216" y="5920853"/>
              <a:ext cx="2736775" cy="276999"/>
            </a:xfrm>
            <a:prstGeom prst="rect">
              <a:avLst/>
            </a:prstGeom>
          </p:spPr>
          <p:txBody>
            <a:bodyPr wrap="none">
              <a:spAutoFit/>
            </a:bodyPr>
            <a:lstStyle/>
            <a:p>
              <a:r>
                <a:rPr lang="ja-JP" altLang="en-US" sz="1200"/>
                <a:t>http://pathology.or.jp/corepictures2010/</a:t>
              </a:r>
            </a:p>
          </p:txBody>
        </p:sp>
      </p:grpSp>
      <p:sp>
        <p:nvSpPr>
          <p:cNvPr id="20" name="Right Arrow 19"/>
          <p:cNvSpPr/>
          <p:nvPr/>
        </p:nvSpPr>
        <p:spPr>
          <a:xfrm>
            <a:off x="5723891" y="1808289"/>
            <a:ext cx="731520" cy="304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21" name="TextBox 20"/>
          <p:cNvSpPr txBox="1"/>
          <p:nvPr/>
        </p:nvSpPr>
        <p:spPr>
          <a:xfrm>
            <a:off x="6684904" y="1699079"/>
            <a:ext cx="2781082" cy="523220"/>
          </a:xfrm>
          <a:prstGeom prst="rect">
            <a:avLst/>
          </a:prstGeom>
          <a:noFill/>
        </p:spPr>
        <p:txBody>
          <a:bodyPr wrap="none" rtlCol="0">
            <a:spAutoFit/>
          </a:bodyPr>
          <a:lstStyle/>
          <a:p>
            <a:r>
              <a:rPr kumimoji="1" lang="en-US" altLang="ja-JP" sz="2800"/>
              <a:t>Growing demand </a:t>
            </a:r>
            <a:endParaRPr kumimoji="1" lang="ja-JP" altLang="en-US" sz="2800" dirty="0"/>
          </a:p>
        </p:txBody>
      </p:sp>
    </p:spTree>
    <p:extLst>
      <p:ext uri="{BB962C8B-B14F-4D97-AF65-F5344CB8AC3E}">
        <p14:creationId xmlns:p14="http://schemas.microsoft.com/office/powerpoint/2010/main" val="1555917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Conclusion</a:t>
            </a:r>
            <a:endParaRPr kumimoji="1" lang="ja-JP" altLang="en-US" dirty="0"/>
          </a:p>
        </p:txBody>
      </p:sp>
      <p:sp>
        <p:nvSpPr>
          <p:cNvPr id="3" name="Content Placeholder 2"/>
          <p:cNvSpPr>
            <a:spLocks noGrp="1"/>
          </p:cNvSpPr>
          <p:nvPr>
            <p:ph idx="1"/>
          </p:nvPr>
        </p:nvSpPr>
        <p:spPr/>
        <p:txBody>
          <a:bodyPr/>
          <a:lstStyle/>
          <a:p>
            <a:pPr marL="457200" indent="-457200"/>
            <a:r>
              <a:rPr kumimoji="1" lang="en-US" altLang="ja-JP" dirty="0"/>
              <a:t>Summary</a:t>
            </a:r>
          </a:p>
          <a:p>
            <a:pPr lvl="1"/>
            <a:r>
              <a:rPr kumimoji="1" lang="en-US" altLang="ja-JP" dirty="0"/>
              <a:t>We propose novel deep active learning method, QDBP</a:t>
            </a:r>
          </a:p>
          <a:p>
            <a:pPr lvl="2"/>
            <a:r>
              <a:rPr lang="en-US" altLang="ja-JP" dirty="0"/>
              <a:t>Using Dropout and Data Augmentation at inference</a:t>
            </a:r>
            <a:endParaRPr kumimoji="1" lang="en-US" altLang="ja-JP" dirty="0"/>
          </a:p>
          <a:p>
            <a:pPr lvl="1"/>
            <a:r>
              <a:rPr lang="en-US" altLang="ja-JP" dirty="0"/>
              <a:t>We prove our method can dramatically reduce labelling cost for pathological image analysis</a:t>
            </a:r>
          </a:p>
          <a:p>
            <a:pPr lvl="1"/>
            <a:endParaRPr kumimoji="1" lang="en-US" altLang="ja-JP" dirty="0"/>
          </a:p>
          <a:p>
            <a:r>
              <a:rPr lang="en-US" altLang="ja-JP" dirty="0"/>
              <a:t>Future plan</a:t>
            </a:r>
          </a:p>
          <a:p>
            <a:pPr lvl="1"/>
            <a:r>
              <a:rPr lang="en-US" altLang="ja-JP" dirty="0"/>
              <a:t>Our proposed system can be used other task</a:t>
            </a:r>
          </a:p>
          <a:p>
            <a:pPr lvl="1"/>
            <a:r>
              <a:rPr lang="en-US" altLang="ja-JP" dirty="0"/>
              <a:t>Not re-training but continuous learning (boosting)</a:t>
            </a:r>
          </a:p>
          <a:p>
            <a:pPr lvl="1"/>
            <a:r>
              <a:rPr lang="en-US" altLang="ja-JP" dirty="0"/>
              <a:t>Combine semi-supervised learning to Deep Active Learning</a:t>
            </a:r>
          </a:p>
          <a:p>
            <a:pPr lvl="1"/>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6839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sp>
        <p:nvSpPr>
          <p:cNvPr id="4" name="Slide Number Placeholder 3"/>
          <p:cNvSpPr>
            <a:spLocks noGrp="1"/>
          </p:cNvSpPr>
          <p:nvPr>
            <p:ph type="sldNum" sz="quarter" idx="11"/>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1513823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効率的な仮説空間の探索</a:t>
            </a:r>
            <a:endParaRPr kumimoji="1" lang="ja-JP" altLang="en-US" dirty="0"/>
          </a:p>
        </p:txBody>
      </p:sp>
      <p:sp>
        <p:nvSpPr>
          <p:cNvPr id="3" name="Content Placeholder 2"/>
          <p:cNvSpPr>
            <a:spLocks noGrp="1"/>
          </p:cNvSpPr>
          <p:nvPr>
            <p:ph idx="1"/>
          </p:nvPr>
        </p:nvSpPr>
        <p:spPr/>
        <p:txBody>
          <a:bodyPr/>
          <a:lstStyle/>
          <a:p>
            <a:endParaRPr kumimoji="1" lang="en-US" altLang="ja-JP" dirty="0"/>
          </a:p>
          <a:p>
            <a:pPr marL="108000" indent="0">
              <a:buNone/>
            </a:pPr>
            <a:r>
              <a:rPr kumimoji="1" lang="ja-JP" altLang="en-US" dirty="0"/>
              <a:t>最も</a:t>
            </a:r>
            <a:r>
              <a:rPr kumimoji="1" lang="en-US" altLang="ja-JP" dirty="0"/>
              <a:t>informative</a:t>
            </a:r>
            <a:r>
              <a:rPr kumimoji="1" lang="ja-JP" altLang="en-US" dirty="0"/>
              <a:t>な</a:t>
            </a:r>
            <a:r>
              <a:rPr kumimoji="1" lang="en-US" altLang="ja-JP" dirty="0"/>
              <a:t>sample</a:t>
            </a:r>
            <a:r>
              <a:rPr kumimoji="1" lang="ja-JP" altLang="en-US" dirty="0"/>
              <a:t>を探索</a:t>
            </a:r>
          </a:p>
          <a:p>
            <a:r>
              <a:rPr lang="en-US" altLang="ja-JP" dirty="0"/>
              <a:t>Uncertainly sampling (</a:t>
            </a:r>
            <a:r>
              <a:rPr lang="ja-JP" altLang="en-US" dirty="0"/>
              <a:t>不確かなサンプル）</a:t>
            </a:r>
            <a:endParaRPr lang="en-US" altLang="ja-JP" dirty="0"/>
          </a:p>
          <a:p>
            <a:pPr lvl="1"/>
            <a:r>
              <a:rPr lang="en-US" altLang="ja-JP" dirty="0"/>
              <a:t>Entropy based, margin-based, confidence based</a:t>
            </a:r>
          </a:p>
          <a:p>
            <a:r>
              <a:rPr lang="en-US" altLang="ja-JP" dirty="0"/>
              <a:t>Query-By-Committee (</a:t>
            </a:r>
            <a:r>
              <a:rPr lang="ja-JP" altLang="en-US" dirty="0"/>
              <a:t>多数決</a:t>
            </a:r>
            <a:r>
              <a:rPr lang="en-US" altLang="ja-JP" dirty="0"/>
              <a:t>, semi-supervised</a:t>
            </a:r>
            <a:r>
              <a:rPr lang="ja-JP" altLang="en-US" dirty="0"/>
              <a:t>では</a:t>
            </a:r>
            <a:r>
              <a:rPr lang="en-US" altLang="ja-JP" dirty="0"/>
              <a:t>Co-training</a:t>
            </a:r>
            <a:r>
              <a:rPr lang="ja-JP" altLang="en-US" dirty="0"/>
              <a:t>とも</a:t>
            </a:r>
            <a:r>
              <a:rPr lang="en-US" altLang="ja-JP" dirty="0"/>
              <a:t>)</a:t>
            </a:r>
          </a:p>
          <a:p>
            <a:r>
              <a:rPr lang="en-US" altLang="ja-JP" dirty="0"/>
              <a:t>Density-Weighted Methods (</a:t>
            </a:r>
            <a:r>
              <a:rPr lang="ja-JP" altLang="en-US" dirty="0"/>
              <a:t>データが密なところから</a:t>
            </a:r>
            <a:r>
              <a:rPr lang="en-US" altLang="ja-JP" dirty="0"/>
              <a:t>)</a:t>
            </a:r>
          </a:p>
          <a:p>
            <a:r>
              <a:rPr lang="en-US" altLang="ja-JP" dirty="0">
                <a:solidFill>
                  <a:srgbClr val="FF0000"/>
                </a:solidFill>
              </a:rPr>
              <a:t>Variance Reduction</a:t>
            </a:r>
          </a:p>
        </p:txBody>
      </p:sp>
    </p:spTree>
    <p:extLst>
      <p:ext uri="{BB962C8B-B14F-4D97-AF65-F5344CB8AC3E}">
        <p14:creationId xmlns:p14="http://schemas.microsoft.com/office/powerpoint/2010/main" val="132629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Variance Reduction</a:t>
            </a:r>
            <a:endParaRPr kumimoji="1" lang="ja-JP" altLang="en-US" dirty="0"/>
          </a:p>
        </p:txBody>
      </p:sp>
      <p:sp>
        <p:nvSpPr>
          <p:cNvPr id="3" name="Content Placeholder 2"/>
          <p:cNvSpPr>
            <a:spLocks noGrp="1"/>
          </p:cNvSpPr>
          <p:nvPr>
            <p:ph idx="1"/>
          </p:nvPr>
        </p:nvSpPr>
        <p:spPr>
          <a:xfrm>
            <a:off x="805914" y="1197980"/>
            <a:ext cx="11135074" cy="4485137"/>
          </a:xfrm>
        </p:spPr>
        <p:txBody>
          <a:bodyPr/>
          <a:lstStyle/>
          <a:p>
            <a:endParaRPr lang="en-US" altLang="ja-JP" dirty="0"/>
          </a:p>
          <a:p>
            <a:pPr marL="108000" indent="0">
              <a:buNone/>
            </a:pPr>
            <a:r>
              <a:rPr lang="ja-JP" altLang="en-US" dirty="0"/>
              <a:t>汎化誤差 </a:t>
            </a:r>
            <a:r>
              <a:rPr lang="en-US" altLang="ja-JP" dirty="0"/>
              <a:t>= </a:t>
            </a:r>
            <a:r>
              <a:rPr lang="ja-JP" altLang="en-US" dirty="0"/>
              <a:t>ノイズ </a:t>
            </a:r>
            <a:r>
              <a:rPr lang="en-US" altLang="ja-JP" dirty="0"/>
              <a:t>+ </a:t>
            </a:r>
            <a:r>
              <a:rPr lang="ja-JP" altLang="en-US" dirty="0"/>
              <a:t>バイアス </a:t>
            </a:r>
            <a:r>
              <a:rPr lang="en-US" altLang="ja-JP" dirty="0"/>
              <a:t>+ </a:t>
            </a:r>
            <a:r>
              <a:rPr lang="ja-JP" altLang="en-US" dirty="0">
                <a:solidFill>
                  <a:srgbClr val="FF0000"/>
                </a:solidFill>
              </a:rPr>
              <a:t>モデル内分散</a:t>
            </a:r>
            <a:endParaRPr lang="en-US" altLang="ja-JP" dirty="0">
              <a:solidFill>
                <a:srgbClr val="FF0000"/>
              </a:solidFill>
            </a:endParaRPr>
          </a:p>
          <a:p>
            <a:pPr lvl="1"/>
            <a:r>
              <a:rPr lang="ja-JP" altLang="en-US" dirty="0"/>
              <a:t>モデル内分散は</a:t>
            </a:r>
            <a:r>
              <a:rPr kumimoji="1" lang="ja-JP" altLang="en-US" dirty="0"/>
              <a:t>クラメール・ラオの不等式から、</a:t>
            </a:r>
            <a:br>
              <a:rPr kumimoji="1" lang="en-US" altLang="ja-JP" dirty="0"/>
            </a:br>
            <a:r>
              <a:rPr lang="ja-JP" altLang="en-US" dirty="0"/>
              <a:t>フィッシャー情報の逆数で抑えられる</a:t>
            </a:r>
            <a:endParaRPr lang="en-US" altLang="ja-JP" dirty="0"/>
          </a:p>
          <a:p>
            <a:pPr lvl="1"/>
            <a:endParaRPr kumimoji="1" lang="en-US" altLang="ja-JP" dirty="0"/>
          </a:p>
          <a:p>
            <a:pPr lvl="1"/>
            <a:r>
              <a:rPr kumimoji="1" lang="ja-JP" altLang="en-US" dirty="0"/>
              <a:t>このあたりで、</a:t>
            </a:r>
            <a:r>
              <a:rPr lang="en-US" altLang="ja-JP" dirty="0"/>
              <a:t>Deep Learning</a:t>
            </a:r>
            <a:r>
              <a:rPr lang="ja-JP" altLang="en-US" dirty="0"/>
              <a:t>での効率的な計算は今のところされていなそう。。</a:t>
            </a:r>
            <a:endParaRPr lang="en-US" altLang="ja-JP" dirty="0"/>
          </a:p>
          <a:p>
            <a:pPr lvl="2"/>
            <a:r>
              <a:rPr lang="en-US" altLang="ja-JP" dirty="0"/>
              <a:t>Influence Function</a:t>
            </a:r>
            <a:r>
              <a:rPr lang="ja-JP" altLang="en-US" dirty="0"/>
              <a:t>の計算に使われてた</a:t>
            </a:r>
            <a:r>
              <a:rPr lang="en-US" altLang="ja-JP" dirty="0"/>
              <a:t>Idea</a:t>
            </a:r>
            <a:r>
              <a:rPr lang="ja-JP" altLang="en-US" dirty="0"/>
              <a:t>を元にできないか。。？？</a:t>
            </a:r>
            <a:endParaRPr kumimoji="1" lang="ja-JP" altLang="en-US" dirty="0"/>
          </a:p>
        </p:txBody>
      </p:sp>
    </p:spTree>
    <p:extLst>
      <p:ext uri="{BB962C8B-B14F-4D97-AF65-F5344CB8AC3E}">
        <p14:creationId xmlns:p14="http://schemas.microsoft.com/office/powerpoint/2010/main" val="365862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Idea</a:t>
            </a:r>
            <a:endParaRPr kumimoji="1" lang="ja-JP" altLang="en-US" dirty="0"/>
          </a:p>
        </p:txBody>
      </p:sp>
      <p:pic>
        <p:nvPicPr>
          <p:cNvPr id="5" name="Picture 4"/>
          <p:cNvPicPr>
            <a:picLocks noChangeAspect="1"/>
          </p:cNvPicPr>
          <p:nvPr/>
        </p:nvPicPr>
        <p:blipFill>
          <a:blip r:embed="rId3"/>
          <a:stretch>
            <a:fillRect/>
          </a:stretch>
        </p:blipFill>
        <p:spPr>
          <a:xfrm>
            <a:off x="1619473" y="4697130"/>
            <a:ext cx="9029301" cy="1273363"/>
          </a:xfrm>
          <a:prstGeom prst="rect">
            <a:avLst/>
          </a:prstGeom>
        </p:spPr>
      </p:pic>
      <p:sp>
        <p:nvSpPr>
          <p:cNvPr id="6" name="Content Placeholder 5"/>
          <p:cNvSpPr>
            <a:spLocks noGrp="1"/>
          </p:cNvSpPr>
          <p:nvPr>
            <p:ph idx="1"/>
          </p:nvPr>
        </p:nvSpPr>
        <p:spPr/>
        <p:txBody>
          <a:bodyPr/>
          <a:lstStyle/>
          <a:p>
            <a:r>
              <a:rPr lang="en-US" altLang="ja-JP" dirty="0" err="1"/>
              <a:t>Kronecker</a:t>
            </a:r>
            <a:r>
              <a:rPr lang="en-US" altLang="ja-JP" dirty="0"/>
              <a:t>-factored approximate curvature</a:t>
            </a:r>
            <a:endParaRPr kumimoji="1" lang="ja-JP" altLang="en-US" dirty="0"/>
          </a:p>
        </p:txBody>
      </p:sp>
      <p:pic>
        <p:nvPicPr>
          <p:cNvPr id="8" name="Content Placeholder 3"/>
          <p:cNvPicPr>
            <a:picLocks noChangeAspect="1"/>
          </p:cNvPicPr>
          <p:nvPr/>
        </p:nvPicPr>
        <p:blipFill>
          <a:blip r:embed="rId4"/>
          <a:stretch>
            <a:fillRect/>
          </a:stretch>
        </p:blipFill>
        <p:spPr>
          <a:xfrm>
            <a:off x="2097975" y="2123708"/>
            <a:ext cx="8072298" cy="2000056"/>
          </a:xfrm>
          <a:prstGeom prst="rect">
            <a:avLst/>
          </a:prstGeom>
        </p:spPr>
      </p:pic>
    </p:spTree>
    <p:extLst>
      <p:ext uri="{BB962C8B-B14F-4D97-AF65-F5344CB8AC3E}">
        <p14:creationId xmlns:p14="http://schemas.microsoft.com/office/powerpoint/2010/main" val="1669475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Active Learning</a:t>
            </a:r>
            <a:endParaRPr kumimoji="1" lang="ja-JP" altLang="en-US" dirty="0"/>
          </a:p>
        </p:txBody>
      </p:sp>
      <p:sp>
        <p:nvSpPr>
          <p:cNvPr id="3" name="Content Placeholder 2"/>
          <p:cNvSpPr>
            <a:spLocks noGrp="1"/>
          </p:cNvSpPr>
          <p:nvPr>
            <p:ph idx="1"/>
          </p:nvPr>
        </p:nvSpPr>
        <p:spPr/>
        <p:txBody>
          <a:bodyPr/>
          <a:lstStyle/>
          <a:p>
            <a:pPr marL="108000" indent="0">
              <a:buNone/>
            </a:pPr>
            <a:r>
              <a:rPr kumimoji="1" lang="en-US" altLang="ja-JP" dirty="0"/>
              <a:t>Naïve approach</a:t>
            </a:r>
          </a:p>
          <a:p>
            <a:r>
              <a:rPr kumimoji="1" lang="en-US" altLang="ja-JP" dirty="0"/>
              <a:t>Uncertainly Sampling</a:t>
            </a:r>
          </a:p>
          <a:p>
            <a:pPr lvl="1"/>
            <a:r>
              <a:rPr lang="en-US" altLang="ja-JP" b="1" dirty="0"/>
              <a:t>Choose most uncertain samples</a:t>
            </a:r>
          </a:p>
        </p:txBody>
      </p:sp>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p:cNvSpPr txBox="1"/>
              <p:nvPr/>
            </p:nvSpPr>
            <p:spPr>
              <a:xfrm>
                <a:off x="1562777" y="3374715"/>
                <a:ext cx="3564630"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max</m:t>
                          </m:r>
                        </m:fName>
                        <m:e>
                          <m:r>
                            <a:rPr kumimoji="1" lang="en-US" altLang="ja-JP" sz="2400" b="0" i="1" smtClean="0">
                              <a:latin typeface="Cambria Math" charset="0"/>
                            </a:rPr>
                            <m:t>−</m:t>
                          </m:r>
                        </m:e>
                      </m:func>
                      <m:nary>
                        <m:naryPr>
                          <m:limLoc m:val="undOvr"/>
                          <m:subHide m:val="on"/>
                          <m:supHide m:val="on"/>
                          <m:ctrlPr>
                            <a:rPr kumimoji="1" lang="en-US" altLang="ja-JP" sz="2400" b="0" i="1" smtClean="0">
                              <a:latin typeface="Cambria Math" panose="02040503050406030204" pitchFamily="18" charset="0"/>
                            </a:rPr>
                          </m:ctrlPr>
                        </m:naryPr>
                        <m:sub/>
                        <m:sup/>
                        <m:e>
                          <m:r>
                            <a:rPr kumimoji="1" lang="en-US" altLang="ja-JP" sz="2400" i="1">
                              <a:latin typeface="Cambria Math" charset="0"/>
                            </a:rPr>
                            <m:t>𝑝</m:t>
                          </m:r>
                          <m:r>
                            <a:rPr kumimoji="1" lang="en-US" altLang="ja-JP" sz="2400" i="1">
                              <a:latin typeface="Cambria Math" charset="0"/>
                            </a:rPr>
                            <m:t>(</m:t>
                          </m:r>
                          <m:r>
                            <a:rPr kumimoji="1" lang="en-US" altLang="ja-JP" sz="2400" i="1">
                              <a:latin typeface="Cambria Math" charset="0"/>
                            </a:rPr>
                            <m:t>𝑦</m:t>
                          </m:r>
                          <m:r>
                            <a:rPr kumimoji="1" lang="en-US" altLang="ja-JP" sz="2400" i="1">
                              <a:latin typeface="Cambria Math" charset="0"/>
                            </a:rPr>
                            <m:t>)</m:t>
                          </m:r>
                        </m:e>
                      </m:nary>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log</m:t>
                          </m:r>
                        </m:fName>
                        <m:e>
                          <m:r>
                            <a:rPr kumimoji="1" lang="en-US" altLang="ja-JP" sz="2400" b="0" i="1" smtClean="0">
                              <a:latin typeface="Cambria Math" charset="0"/>
                            </a:rPr>
                            <m:t>𝑝</m:t>
                          </m:r>
                          <m:r>
                            <a:rPr kumimoji="1" lang="en-US" altLang="ja-JP" sz="2400" b="0" i="1" smtClean="0">
                              <a:latin typeface="Cambria Math" charset="0"/>
                            </a:rPr>
                            <m:t>(</m:t>
                          </m:r>
                          <m:r>
                            <a:rPr kumimoji="1" lang="en-US" altLang="ja-JP" sz="2400" b="0" i="1" smtClean="0">
                              <a:latin typeface="Cambria Math" charset="0"/>
                            </a:rPr>
                            <m:t>𝑦</m:t>
                          </m:r>
                          <m:r>
                            <a:rPr kumimoji="1" lang="en-US" altLang="ja-JP" sz="2400" b="0" i="1" smtClean="0">
                              <a:latin typeface="Cambria Math" charset="0"/>
                            </a:rPr>
                            <m:t>)</m:t>
                          </m:r>
                        </m:e>
                      </m:func>
                      <m:r>
                        <a:rPr kumimoji="1" lang="en-US" altLang="ja-JP" sz="2400" b="0" i="1" smtClean="0">
                          <a:latin typeface="Cambria Math" charset="0"/>
                        </a:rPr>
                        <m:t>𝑑𝑝</m:t>
                      </m:r>
                    </m:oMath>
                  </m:oMathPara>
                </a14:m>
                <a:endParaRPr kumimoji="1" lang="ja-JP" alt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1562777" y="3374715"/>
                <a:ext cx="3564630" cy="1061060"/>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8682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Active Learning</a:t>
            </a:r>
            <a:endParaRPr kumimoji="1" lang="ja-JP" altLang="en-US" dirty="0"/>
          </a:p>
        </p:txBody>
      </p:sp>
      <p:sp>
        <p:nvSpPr>
          <p:cNvPr id="3" name="Content Placeholder 2"/>
          <p:cNvSpPr>
            <a:spLocks noGrp="1"/>
          </p:cNvSpPr>
          <p:nvPr>
            <p:ph idx="1"/>
          </p:nvPr>
        </p:nvSpPr>
        <p:spPr/>
        <p:txBody>
          <a:bodyPr/>
          <a:lstStyle/>
          <a:p>
            <a:pPr marL="108000" indent="0">
              <a:buNone/>
            </a:pPr>
            <a:r>
              <a:rPr kumimoji="1" lang="en-US" altLang="ja-JP" dirty="0"/>
              <a:t>Naïve approach</a:t>
            </a:r>
          </a:p>
          <a:p>
            <a:r>
              <a:rPr kumimoji="1" lang="en-US" altLang="ja-JP" dirty="0"/>
              <a:t>Uncertainly Sampling</a:t>
            </a:r>
          </a:p>
          <a:p>
            <a:pPr lvl="1"/>
            <a:r>
              <a:rPr lang="en-US" altLang="ja-JP" b="1" dirty="0"/>
              <a:t>Choose most uncertain samples</a:t>
            </a:r>
          </a:p>
        </p:txBody>
      </p:sp>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p:cNvSpPr txBox="1"/>
              <p:nvPr/>
            </p:nvSpPr>
            <p:spPr>
              <a:xfrm>
                <a:off x="1562777" y="3374715"/>
                <a:ext cx="3564630"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max</m:t>
                          </m:r>
                        </m:fName>
                        <m:e>
                          <m:r>
                            <a:rPr kumimoji="1" lang="en-US" altLang="ja-JP" sz="2400" b="0" i="1" smtClean="0">
                              <a:latin typeface="Cambria Math" charset="0"/>
                            </a:rPr>
                            <m:t>−</m:t>
                          </m:r>
                        </m:e>
                      </m:func>
                      <m:nary>
                        <m:naryPr>
                          <m:limLoc m:val="undOvr"/>
                          <m:subHide m:val="on"/>
                          <m:supHide m:val="on"/>
                          <m:ctrlPr>
                            <a:rPr kumimoji="1" lang="en-US" altLang="ja-JP" sz="2400" b="0" i="1" smtClean="0">
                              <a:latin typeface="Cambria Math" panose="02040503050406030204" pitchFamily="18" charset="0"/>
                            </a:rPr>
                          </m:ctrlPr>
                        </m:naryPr>
                        <m:sub/>
                        <m:sup/>
                        <m:e>
                          <m:r>
                            <a:rPr kumimoji="1" lang="en-US" altLang="ja-JP" sz="2400" i="1">
                              <a:latin typeface="Cambria Math" charset="0"/>
                            </a:rPr>
                            <m:t>𝑝</m:t>
                          </m:r>
                          <m:r>
                            <a:rPr kumimoji="1" lang="en-US" altLang="ja-JP" sz="2400" i="1">
                              <a:latin typeface="Cambria Math" charset="0"/>
                            </a:rPr>
                            <m:t>(</m:t>
                          </m:r>
                          <m:r>
                            <a:rPr kumimoji="1" lang="en-US" altLang="ja-JP" sz="2400" i="1">
                              <a:latin typeface="Cambria Math" charset="0"/>
                            </a:rPr>
                            <m:t>𝑦</m:t>
                          </m:r>
                          <m:r>
                            <a:rPr kumimoji="1" lang="en-US" altLang="ja-JP" sz="2400" i="1">
                              <a:latin typeface="Cambria Math" charset="0"/>
                            </a:rPr>
                            <m:t>)</m:t>
                          </m:r>
                        </m:e>
                      </m:nary>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log</m:t>
                          </m:r>
                        </m:fName>
                        <m:e>
                          <m:r>
                            <a:rPr kumimoji="1" lang="en-US" altLang="ja-JP" sz="2400" b="0" i="1" smtClean="0">
                              <a:latin typeface="Cambria Math" charset="0"/>
                            </a:rPr>
                            <m:t>𝑝</m:t>
                          </m:r>
                          <m:r>
                            <a:rPr kumimoji="1" lang="en-US" altLang="ja-JP" sz="2400" b="0" i="1" smtClean="0">
                              <a:latin typeface="Cambria Math" charset="0"/>
                            </a:rPr>
                            <m:t>(</m:t>
                          </m:r>
                          <m:r>
                            <a:rPr kumimoji="1" lang="en-US" altLang="ja-JP" sz="2400" b="0" i="1" smtClean="0">
                              <a:latin typeface="Cambria Math" charset="0"/>
                            </a:rPr>
                            <m:t>𝑦</m:t>
                          </m:r>
                          <m:r>
                            <a:rPr kumimoji="1" lang="en-US" altLang="ja-JP" sz="2400" b="0" i="1" smtClean="0">
                              <a:latin typeface="Cambria Math" charset="0"/>
                            </a:rPr>
                            <m:t>)</m:t>
                          </m:r>
                        </m:e>
                      </m:func>
                      <m:r>
                        <a:rPr kumimoji="1" lang="en-US" altLang="ja-JP" sz="2400" b="0" i="1" smtClean="0">
                          <a:latin typeface="Cambria Math" charset="0"/>
                        </a:rPr>
                        <m:t>𝑑𝑝</m:t>
                      </m:r>
                    </m:oMath>
                  </m:oMathPara>
                </a14:m>
                <a:endParaRPr kumimoji="1" lang="ja-JP" alt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1562777" y="3374715"/>
                <a:ext cx="3564630" cy="1061060"/>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30" name="Straight Arrow Connector 29"/>
          <p:cNvCxnSpPr/>
          <p:nvPr/>
        </p:nvCxnSpPr>
        <p:spPr>
          <a:xfrm flipV="1">
            <a:off x="5583848" y="3306071"/>
            <a:ext cx="1369806" cy="1170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5784828" y="3321494"/>
            <a:ext cx="1710001" cy="1196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V="1">
            <a:off x="5872024" y="3815439"/>
            <a:ext cx="3066393" cy="899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3847587" y="4600670"/>
            <a:ext cx="1981183" cy="461665"/>
          </a:xfrm>
          <a:prstGeom prst="rect">
            <a:avLst/>
          </a:prstGeom>
          <a:noFill/>
        </p:spPr>
        <p:txBody>
          <a:bodyPr wrap="none" rtlCol="0">
            <a:spAutoFit/>
          </a:bodyPr>
          <a:lstStyle/>
          <a:p>
            <a:r>
              <a:rPr kumimoji="1" lang="en-US" altLang="ja-JP" sz="2400" b="1"/>
              <a:t>Informative!!!</a:t>
            </a:r>
            <a:endParaRPr kumimoji="1" lang="ja-JP" altLang="en-US" sz="2400" b="1" dirty="0"/>
          </a:p>
        </p:txBody>
      </p:sp>
    </p:spTree>
    <p:extLst>
      <p:ext uri="{BB962C8B-B14F-4D97-AF65-F5344CB8AC3E}">
        <p14:creationId xmlns:p14="http://schemas.microsoft.com/office/powerpoint/2010/main" val="728149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a:t>
            </a:r>
            <a:endParaRPr kumimoji="1" lang="ja-JP" altLang="en-US" dirty="0"/>
          </a:p>
        </p:txBody>
      </p:sp>
      <p:sp>
        <p:nvSpPr>
          <p:cNvPr id="3" name="Content Placeholder 2"/>
          <p:cNvSpPr>
            <a:spLocks noGrp="1"/>
          </p:cNvSpPr>
          <p:nvPr>
            <p:ph idx="1"/>
          </p:nvPr>
        </p:nvSpPr>
        <p:spPr/>
        <p:txBody>
          <a:bodyPr/>
          <a:lstStyle/>
          <a:p>
            <a:pPr marL="108000" indent="0">
              <a:buNone/>
            </a:pPr>
            <a:endParaRPr kumimoji="1" lang="en-US" altLang="ja-JP" dirty="0"/>
          </a:p>
          <a:p>
            <a:pPr marL="108000" indent="0">
              <a:buNone/>
            </a:pPr>
            <a:r>
              <a:rPr lang="en-US" altLang="ja-JP" b="1" dirty="0"/>
              <a:t>Basic Strategy  </a:t>
            </a:r>
            <a:endParaRPr kumimoji="1" lang="en-US" altLang="ja-JP" b="1" dirty="0"/>
          </a:p>
          <a:p>
            <a:pPr marL="622350" indent="-514350">
              <a:buFont typeface="+mj-lt"/>
              <a:buAutoNum type="arabicPeriod"/>
            </a:pPr>
            <a:r>
              <a:rPr lang="en-US" altLang="ja-JP" dirty="0"/>
              <a:t>Exploiting (cluster) structure in data</a:t>
            </a:r>
          </a:p>
          <a:p>
            <a:pPr marL="622350" indent="-514350">
              <a:buFont typeface="+mj-lt"/>
              <a:buAutoNum type="arabicPeriod"/>
            </a:pPr>
            <a:endParaRPr lang="en-US" altLang="ja-JP" dirty="0"/>
          </a:p>
          <a:p>
            <a:pPr marL="622350" indent="-514350">
              <a:buFont typeface="+mj-lt"/>
              <a:buAutoNum type="arabicPeriod"/>
            </a:pPr>
            <a:r>
              <a:rPr lang="en-US" altLang="ja-JP" dirty="0"/>
              <a:t>Efficient search through hypothesis space</a:t>
            </a:r>
          </a:p>
        </p:txBody>
      </p:sp>
    </p:spTree>
    <p:extLst>
      <p:ext uri="{BB962C8B-B14F-4D97-AF65-F5344CB8AC3E}">
        <p14:creationId xmlns:p14="http://schemas.microsoft.com/office/powerpoint/2010/main" val="1196774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Exploiting cluster structure in data</a:t>
            </a:r>
            <a:endParaRPr kumimoji="1" lang="ja-JP" altLang="en-US" dirty="0"/>
          </a:p>
        </p:txBody>
      </p:sp>
      <p:sp>
        <p:nvSpPr>
          <p:cNvPr id="3" name="Content Placeholder 2"/>
          <p:cNvSpPr>
            <a:spLocks noGrp="1"/>
          </p:cNvSpPr>
          <p:nvPr>
            <p:ph idx="1"/>
          </p:nvPr>
        </p:nvSpPr>
        <p:spPr/>
        <p:txBody>
          <a:bodyPr/>
          <a:lstStyle/>
          <a:p>
            <a:pPr marL="108000" indent="0">
              <a:buNone/>
            </a:pPr>
            <a:r>
              <a:rPr kumimoji="1" lang="en-US" altLang="ja-JP" dirty="0"/>
              <a:t>Pathological images should have cluster structure!!!</a:t>
            </a:r>
          </a:p>
          <a:p>
            <a:endParaRPr lang="en-US" altLang="ja-JP" dirty="0"/>
          </a:p>
          <a:p>
            <a:pPr marL="622350" indent="-514350">
              <a:buFont typeface="+mj-lt"/>
              <a:buAutoNum type="arabicPeriod"/>
            </a:pPr>
            <a:r>
              <a:rPr kumimoji="1" lang="en-US" altLang="ja-JP" dirty="0"/>
              <a:t>Annotate only one sample</a:t>
            </a:r>
            <a:br>
              <a:rPr kumimoji="1" lang="en-US" altLang="ja-JP" dirty="0"/>
            </a:br>
            <a:r>
              <a:rPr kumimoji="1" lang="en-US" altLang="ja-JP" dirty="0"/>
              <a:t> from each cluster</a:t>
            </a:r>
          </a:p>
          <a:p>
            <a:pPr marL="622350" indent="-514350">
              <a:buFont typeface="+mj-lt"/>
              <a:buAutoNum type="arabicPeriod"/>
            </a:pPr>
            <a:endParaRPr kumimoji="1" lang="en-US" altLang="ja-JP" dirty="0"/>
          </a:p>
          <a:p>
            <a:pPr marL="622350" indent="-514350">
              <a:buFont typeface="+mj-lt"/>
              <a:buAutoNum type="arabicPeriod"/>
            </a:pPr>
            <a:r>
              <a:rPr kumimoji="1" lang="en-US" altLang="ja-JP" dirty="0"/>
              <a:t>Annotate one sample from each </a:t>
            </a:r>
            <a:br>
              <a:rPr kumimoji="1" lang="en-US" altLang="ja-JP" dirty="0"/>
            </a:br>
            <a:r>
              <a:rPr kumimoji="1" lang="en-US" altLang="ja-JP" dirty="0"/>
              <a:t>cluster and annotate pseudo labels</a:t>
            </a:r>
            <a:br>
              <a:rPr lang="en-US" altLang="ja-JP" dirty="0"/>
            </a:br>
            <a:r>
              <a:rPr lang="en-US" altLang="ja-JP" dirty="0"/>
              <a:t>to samples in the cluster</a:t>
            </a:r>
            <a:endParaRPr kumimoji="1" lang="en-US" altLang="ja-JP" dirty="0"/>
          </a:p>
        </p:txBody>
      </p:sp>
      <p:pic>
        <p:nvPicPr>
          <p:cNvPr id="5" name="Picture 4"/>
          <p:cNvPicPr>
            <a:picLocks noChangeAspect="1"/>
          </p:cNvPicPr>
          <p:nvPr/>
        </p:nvPicPr>
        <p:blipFill>
          <a:blip r:embed="rId2"/>
          <a:stretch>
            <a:fillRect/>
          </a:stretch>
        </p:blipFill>
        <p:spPr>
          <a:xfrm>
            <a:off x="6831106" y="4318150"/>
            <a:ext cx="4865470" cy="1674382"/>
          </a:xfrm>
          <a:prstGeom prst="rect">
            <a:avLst/>
          </a:prstGeom>
        </p:spPr>
      </p:pic>
      <p:pic>
        <p:nvPicPr>
          <p:cNvPr id="6" name="Picture 5"/>
          <p:cNvPicPr>
            <a:picLocks noChangeAspect="1"/>
          </p:cNvPicPr>
          <p:nvPr/>
        </p:nvPicPr>
        <p:blipFill>
          <a:blip r:embed="rId3"/>
          <a:stretch>
            <a:fillRect/>
          </a:stretch>
        </p:blipFill>
        <p:spPr>
          <a:xfrm>
            <a:off x="7828306" y="1963964"/>
            <a:ext cx="2541494" cy="1906121"/>
          </a:xfrm>
          <a:prstGeom prst="rect">
            <a:avLst/>
          </a:prstGeom>
        </p:spPr>
      </p:pic>
    </p:spTree>
    <p:extLst>
      <p:ext uri="{BB962C8B-B14F-4D97-AF65-F5344CB8AC3E}">
        <p14:creationId xmlns:p14="http://schemas.microsoft.com/office/powerpoint/2010/main" val="1226351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Efficient search through hypothesis space</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altLang="ja-JP" dirty="0"/>
              </a:p>
              <a:p>
                <a14:m>
                  <m:oMath xmlns:m="http://schemas.openxmlformats.org/officeDocument/2006/math">
                    <m:r>
                      <a:rPr lang="en-US" altLang="ja-JP" i="1" smtClean="0">
                        <a:latin typeface="Cambria Math" charset="0"/>
                        <a:ea typeface="Cambria Math" charset="0"/>
                        <a:cs typeface="Cambria Math" charset="0"/>
                      </a:rPr>
                      <m:t>≅</m:t>
                    </m:r>
                  </m:oMath>
                </a14:m>
                <a:r>
                  <a:rPr lang="en-US" altLang="ja-JP" dirty="0"/>
                  <a:t> parameter space</a:t>
                </a:r>
              </a:p>
              <a:p>
                <a:r>
                  <a:rPr lang="en-US" altLang="ja-JP" dirty="0"/>
                  <a:t>If a sample divide possible hypothesis space into two,</a:t>
                </a:r>
                <a:br>
                  <a:rPr lang="en-US" altLang="ja-JP" dirty="0"/>
                </a:br>
                <a:r>
                  <a:rPr lang="en-US" altLang="ja-JP" dirty="0"/>
                  <a:t>only need </a:t>
                </a:r>
                <a:r>
                  <a:rPr lang="en-US" altLang="ja-JP" dirty="0" err="1"/>
                  <a:t>log|H</a:t>
                </a:r>
                <a:r>
                  <a:rPr lang="en-US" altLang="ja-JP" dirty="0"/>
                  <a:t>| labels</a:t>
                </a:r>
              </a:p>
              <a:p>
                <a:endParaRPr lang="en-US" altLang="ja-JP" dirty="0"/>
              </a:p>
              <a:p>
                <a:r>
                  <a:rPr lang="en-US" altLang="ja-JP" dirty="0"/>
                  <a:t>But, in deep learning, it is very difficult to prove</a:t>
                </a:r>
              </a:p>
              <a:p>
                <a:pPr marL="108000" indent="0">
                  <a:buNone/>
                </a:pPr>
                <a:r>
                  <a:rPr lang="en-US" altLang="ja-JP" dirty="0"/>
                  <a:t>(even very difficult to understand the theory for linear case for me..)</a:t>
                </a:r>
              </a:p>
              <a:p>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91"/>
                </a:stretch>
              </a:blipFill>
            </p:spPr>
            <p:txBody>
              <a:bodyPr/>
              <a:lstStyle/>
              <a:p>
                <a:r>
                  <a:rPr lang="ja-JP" altLang="en-US">
                    <a:noFill/>
                  </a:rPr>
                  <a:t> </a:t>
                </a:r>
              </a:p>
            </p:txBody>
          </p:sp>
        </mc:Fallback>
      </mc:AlternateContent>
      <p:pic>
        <p:nvPicPr>
          <p:cNvPr id="5" name="Picture 4"/>
          <p:cNvPicPr>
            <a:picLocks noChangeAspect="1"/>
          </p:cNvPicPr>
          <p:nvPr/>
        </p:nvPicPr>
        <p:blipFill>
          <a:blip r:embed="rId3"/>
          <a:stretch>
            <a:fillRect/>
          </a:stretch>
        </p:blipFill>
        <p:spPr>
          <a:xfrm>
            <a:off x="9251574" y="1403029"/>
            <a:ext cx="2617695" cy="2576794"/>
          </a:xfrm>
          <a:prstGeom prst="rect">
            <a:avLst/>
          </a:prstGeom>
        </p:spPr>
      </p:pic>
    </p:spTree>
    <p:extLst>
      <p:ext uri="{BB962C8B-B14F-4D97-AF65-F5344CB8AC3E}">
        <p14:creationId xmlns:p14="http://schemas.microsoft.com/office/powerpoint/2010/main" val="191623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Pathological images</a:t>
            </a:r>
            <a:endParaRPr kumimoji="1" lang="ja-JP" altLang="en-US" dirty="0"/>
          </a:p>
        </p:txBody>
      </p:sp>
      <p:sp>
        <p:nvSpPr>
          <p:cNvPr id="3" name="Content Placeholder 2"/>
          <p:cNvSpPr>
            <a:spLocks noGrp="1"/>
          </p:cNvSpPr>
          <p:nvPr>
            <p:ph idx="1"/>
          </p:nvPr>
        </p:nvSpPr>
        <p:spPr/>
        <p:txBody>
          <a:bodyPr>
            <a:normAutofit/>
          </a:bodyPr>
          <a:lstStyle/>
          <a:p>
            <a:r>
              <a:rPr lang="en-US" altLang="ja-JP" dirty="0"/>
              <a:t>Tissue images of pathological specimens</a:t>
            </a:r>
            <a:br>
              <a:rPr lang="en-US" altLang="ja-JP" dirty="0"/>
            </a:br>
            <a:r>
              <a:rPr lang="en-US" altLang="ja-JP" dirty="0"/>
              <a:t> (often called Whole Slide Image, WSI)</a:t>
            </a:r>
          </a:p>
          <a:p>
            <a:pPr lvl="1"/>
            <a:r>
              <a:rPr lang="en-US" altLang="ja-JP" dirty="0"/>
              <a:t>Used for detecting cancer or metastasis</a:t>
            </a:r>
          </a:p>
          <a:p>
            <a:pPr lvl="1"/>
            <a:r>
              <a:rPr lang="en-US" altLang="ja-JP" dirty="0"/>
              <a:t>Super high resolution (about </a:t>
            </a:r>
            <a:r>
              <a:rPr lang="en-US" altLang="ja-JP" dirty="0" err="1"/>
              <a:t>gigapixels</a:t>
            </a:r>
            <a:r>
              <a:rPr lang="en-US" altLang="ja-JP" dirty="0"/>
              <a:t> per slide)</a:t>
            </a:r>
            <a:endParaRPr lang="ja-JP" altLang="en-US" dirty="0"/>
          </a:p>
          <a:p>
            <a:pPr lvl="1"/>
            <a:endParaRPr kumimoji="1" lang="ja-JP" altLang="en-US" dirty="0"/>
          </a:p>
        </p:txBody>
      </p:sp>
      <p:sp>
        <p:nvSpPr>
          <p:cNvPr id="4" name="Slide Number Placeholder 3"/>
          <p:cNvSpPr>
            <a:spLocks noGrp="1"/>
          </p:cNvSpPr>
          <p:nvPr>
            <p:ph type="sldNum" sz="quarter" idx="11"/>
          </p:nvPr>
        </p:nvSpPr>
        <p:spPr/>
        <p:txBody>
          <a:bodyPr/>
          <a:lstStyle/>
          <a:p>
            <a:fld id="{6113E31D-E2AB-40D1-8B51-AFA5AFEF393A}" type="slidenum">
              <a:rPr lang="en-US" smtClean="0"/>
              <a:t>5</a:t>
            </a:fld>
            <a:endParaRPr lang="en-US" dirty="0"/>
          </a:p>
        </p:txBody>
      </p:sp>
      <p:grpSp>
        <p:nvGrpSpPr>
          <p:cNvPr id="7" name="Group 6"/>
          <p:cNvGrpSpPr/>
          <p:nvPr/>
        </p:nvGrpSpPr>
        <p:grpSpPr>
          <a:xfrm>
            <a:off x="755651" y="3564104"/>
            <a:ext cx="10856306" cy="3015025"/>
            <a:chOff x="577927" y="3564104"/>
            <a:chExt cx="10856306" cy="3015025"/>
          </a:xfrm>
        </p:grpSpPr>
        <p:grpSp>
          <p:nvGrpSpPr>
            <p:cNvPr id="14" name="Group 13"/>
            <p:cNvGrpSpPr/>
            <p:nvPr/>
          </p:nvGrpSpPr>
          <p:grpSpPr>
            <a:xfrm>
              <a:off x="5248427" y="3564104"/>
              <a:ext cx="6185806" cy="3015025"/>
              <a:chOff x="2378541" y="2357952"/>
              <a:chExt cx="7558429" cy="3981193"/>
            </a:xfrm>
          </p:grpSpPr>
          <p:pic>
            <p:nvPicPr>
              <p:cNvPr id="10" name="Picture 9"/>
              <p:cNvPicPr>
                <a:picLocks noChangeAspect="1"/>
              </p:cNvPicPr>
              <p:nvPr/>
            </p:nvPicPr>
            <p:blipFill>
              <a:blip r:embed="rId3"/>
              <a:stretch>
                <a:fillRect/>
              </a:stretch>
            </p:blipFill>
            <p:spPr>
              <a:xfrm>
                <a:off x="2378541" y="3609577"/>
                <a:ext cx="3289300" cy="2463800"/>
              </a:xfrm>
              <a:prstGeom prst="rect">
                <a:avLst/>
              </a:prstGeom>
            </p:spPr>
          </p:pic>
          <p:pic>
            <p:nvPicPr>
              <p:cNvPr id="11" name="Picture 10"/>
              <p:cNvPicPr>
                <a:picLocks noChangeAspect="1"/>
              </p:cNvPicPr>
              <p:nvPr/>
            </p:nvPicPr>
            <p:blipFill>
              <a:blip r:embed="rId4"/>
              <a:stretch>
                <a:fillRect/>
              </a:stretch>
            </p:blipFill>
            <p:spPr>
              <a:xfrm>
                <a:off x="3234206" y="2357952"/>
                <a:ext cx="3492500" cy="2324100"/>
              </a:xfrm>
              <a:prstGeom prst="rect">
                <a:avLst/>
              </a:prstGeom>
            </p:spPr>
          </p:pic>
          <p:pic>
            <p:nvPicPr>
              <p:cNvPr id="12" name="Picture 11"/>
              <p:cNvPicPr>
                <a:picLocks noChangeAspect="1"/>
              </p:cNvPicPr>
              <p:nvPr/>
            </p:nvPicPr>
            <p:blipFill>
              <a:blip r:embed="rId5"/>
              <a:stretch>
                <a:fillRect/>
              </a:stretch>
            </p:blipFill>
            <p:spPr>
              <a:xfrm>
                <a:off x="5466858" y="4015045"/>
                <a:ext cx="3492500" cy="2324100"/>
              </a:xfrm>
              <a:prstGeom prst="rect">
                <a:avLst/>
              </a:prstGeom>
            </p:spPr>
          </p:pic>
          <p:pic>
            <p:nvPicPr>
              <p:cNvPr id="13" name="Picture 12"/>
              <p:cNvPicPr>
                <a:picLocks noChangeAspect="1"/>
              </p:cNvPicPr>
              <p:nvPr/>
            </p:nvPicPr>
            <p:blipFill>
              <a:blip r:embed="rId6"/>
              <a:stretch>
                <a:fillRect/>
              </a:stretch>
            </p:blipFill>
            <p:spPr>
              <a:xfrm>
                <a:off x="6846990" y="2575539"/>
                <a:ext cx="3089980" cy="2317485"/>
              </a:xfrm>
              <a:prstGeom prst="rect">
                <a:avLst/>
              </a:prstGeom>
            </p:spPr>
          </p:pic>
        </p:grpSp>
        <p:pic>
          <p:nvPicPr>
            <p:cNvPr id="5" name="Picture 4"/>
            <p:cNvPicPr>
              <a:picLocks noChangeAspect="1"/>
            </p:cNvPicPr>
            <p:nvPr/>
          </p:nvPicPr>
          <p:blipFill>
            <a:blip r:embed="rId7"/>
            <a:stretch>
              <a:fillRect/>
            </a:stretch>
          </p:blipFill>
          <p:spPr>
            <a:xfrm>
              <a:off x="577927" y="4048663"/>
              <a:ext cx="2544072" cy="1904199"/>
            </a:xfrm>
            <a:prstGeom prst="rect">
              <a:avLst/>
            </a:prstGeom>
          </p:spPr>
        </p:pic>
        <p:sp>
          <p:nvSpPr>
            <p:cNvPr id="6" name="Right Arrow 5"/>
            <p:cNvSpPr/>
            <p:nvPr/>
          </p:nvSpPr>
          <p:spPr>
            <a:xfrm>
              <a:off x="3569358" y="4802814"/>
              <a:ext cx="998533" cy="39589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grpSp>
    </p:spTree>
    <p:extLst>
      <p:ext uri="{BB962C8B-B14F-4D97-AF65-F5344CB8AC3E}">
        <p14:creationId xmlns:p14="http://schemas.microsoft.com/office/powerpoint/2010/main" val="1129566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Variance Reduction</a:t>
            </a:r>
            <a:endParaRPr kumimoji="1" lang="ja-JP" altLang="en-US" dirty="0"/>
          </a:p>
        </p:txBody>
      </p:sp>
      <p:sp>
        <p:nvSpPr>
          <p:cNvPr id="3" name="Content Placeholder 2"/>
          <p:cNvSpPr>
            <a:spLocks noGrp="1"/>
          </p:cNvSpPr>
          <p:nvPr>
            <p:ph idx="1"/>
          </p:nvPr>
        </p:nvSpPr>
        <p:spPr/>
        <p:txBody>
          <a:bodyPr>
            <a:normAutofit/>
          </a:bodyPr>
          <a:lstStyle/>
          <a:p>
            <a:r>
              <a:rPr lang="en-US" altLang="ja-JP" dirty="0"/>
              <a:t>Model’s Expected error can be decomposed into</a:t>
            </a:r>
            <a:r>
              <a:rPr lang="is-IS" altLang="ja-JP" dirty="0"/>
              <a:t>…</a:t>
            </a:r>
            <a:endParaRPr kumimoji="1" lang="ja-JP" altLang="en-US" dirty="0"/>
          </a:p>
        </p:txBody>
      </p:sp>
      <p:grpSp>
        <p:nvGrpSpPr>
          <p:cNvPr id="7" name="Group 6"/>
          <p:cNvGrpSpPr/>
          <p:nvPr/>
        </p:nvGrpSpPr>
        <p:grpSpPr>
          <a:xfrm>
            <a:off x="572832" y="1918182"/>
            <a:ext cx="9760652" cy="2859542"/>
            <a:chOff x="572832" y="1918182"/>
            <a:chExt cx="9760652" cy="285954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32" y="2234240"/>
              <a:ext cx="7981070" cy="2283972"/>
            </a:xfrm>
            <a:prstGeom prst="rect">
              <a:avLst/>
            </a:prstGeom>
          </p:spPr>
        </p:pic>
        <p:sp>
          <p:nvSpPr>
            <p:cNvPr id="4" name="TextBox 3"/>
            <p:cNvSpPr txBox="1"/>
            <p:nvPr/>
          </p:nvSpPr>
          <p:spPr>
            <a:xfrm>
              <a:off x="8795467" y="1918182"/>
              <a:ext cx="906017" cy="461665"/>
            </a:xfrm>
            <a:prstGeom prst="rect">
              <a:avLst/>
            </a:prstGeom>
            <a:noFill/>
          </p:spPr>
          <p:txBody>
            <a:bodyPr wrap="none" rtlCol="0">
              <a:spAutoFit/>
            </a:bodyPr>
            <a:lstStyle/>
            <a:p>
              <a:r>
                <a:rPr kumimoji="1" lang="en-US" altLang="ja-JP" sz="2400" b="1" dirty="0">
                  <a:solidFill>
                    <a:srgbClr val="00B050"/>
                  </a:solidFill>
                </a:rPr>
                <a:t>Noise</a:t>
              </a:r>
              <a:endParaRPr kumimoji="1" lang="ja-JP" altLang="en-US" sz="2400" b="1" dirty="0">
                <a:solidFill>
                  <a:srgbClr val="00B050"/>
                </a:solidFill>
              </a:endParaRPr>
            </a:p>
          </p:txBody>
        </p:sp>
        <p:cxnSp>
          <p:nvCxnSpPr>
            <p:cNvPr id="10" name="Straight Connector 9"/>
            <p:cNvCxnSpPr/>
            <p:nvPr/>
          </p:nvCxnSpPr>
          <p:spPr>
            <a:xfrm flipV="1">
              <a:off x="7621762" y="2234240"/>
              <a:ext cx="1155695" cy="455171"/>
            </a:xfrm>
            <a:prstGeom prst="line">
              <a:avLst/>
            </a:prstGeom>
            <a:ln>
              <a:headEnd type="arrow"/>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a:off x="7985188" y="3440548"/>
              <a:ext cx="1105024" cy="0"/>
            </a:xfrm>
            <a:prstGeom prst="line">
              <a:avLst/>
            </a:prstGeom>
            <a:ln>
              <a:head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9248475" y="3142474"/>
              <a:ext cx="708848" cy="461665"/>
            </a:xfrm>
            <a:prstGeom prst="rect">
              <a:avLst/>
            </a:prstGeom>
            <a:noFill/>
          </p:spPr>
          <p:txBody>
            <a:bodyPr wrap="none" rtlCol="0">
              <a:spAutoFit/>
            </a:bodyPr>
            <a:lstStyle/>
            <a:p>
              <a:r>
                <a:rPr kumimoji="1" lang="en-US" altLang="ja-JP" sz="2400" b="1">
                  <a:solidFill>
                    <a:srgbClr val="00B0F0"/>
                  </a:solidFill>
                </a:rPr>
                <a:t>Bias</a:t>
              </a:r>
              <a:endParaRPr kumimoji="1" lang="ja-JP" altLang="en-US" sz="2400" b="1" dirty="0">
                <a:solidFill>
                  <a:srgbClr val="00B0F0"/>
                </a:solidFill>
              </a:endParaRPr>
            </a:p>
          </p:txBody>
        </p:sp>
        <p:sp>
          <p:nvSpPr>
            <p:cNvPr id="15" name="TextBox 14"/>
            <p:cNvSpPr txBox="1"/>
            <p:nvPr/>
          </p:nvSpPr>
          <p:spPr>
            <a:xfrm>
              <a:off x="1663975" y="3142474"/>
              <a:ext cx="2049857" cy="461665"/>
            </a:xfrm>
            <a:prstGeom prst="rect">
              <a:avLst/>
            </a:prstGeom>
            <a:noFill/>
          </p:spPr>
          <p:txBody>
            <a:bodyPr wrap="none" rtlCol="0">
              <a:spAutoFit/>
            </a:bodyPr>
            <a:lstStyle/>
            <a:p>
              <a:r>
                <a:rPr kumimoji="1" lang="en-US" altLang="ja-JP" sz="2400" b="1" dirty="0">
                  <a:solidFill>
                    <a:srgbClr val="FF0000"/>
                  </a:solidFill>
                </a:rPr>
                <a:t>Excepted Error</a:t>
              </a:r>
              <a:endParaRPr kumimoji="1" lang="ja-JP" altLang="en-US" sz="2400" b="1" dirty="0">
                <a:solidFill>
                  <a:srgbClr val="FF0000"/>
                </a:solidFill>
              </a:endParaRPr>
            </a:p>
          </p:txBody>
        </p:sp>
        <p:sp>
          <p:nvSpPr>
            <p:cNvPr id="16" name="TextBox 15"/>
            <p:cNvSpPr txBox="1"/>
            <p:nvPr/>
          </p:nvSpPr>
          <p:spPr>
            <a:xfrm>
              <a:off x="9069484" y="4316059"/>
              <a:ext cx="1264000" cy="461665"/>
            </a:xfrm>
            <a:prstGeom prst="rect">
              <a:avLst/>
            </a:prstGeom>
            <a:noFill/>
          </p:spPr>
          <p:txBody>
            <a:bodyPr wrap="none" rtlCol="0">
              <a:spAutoFit/>
            </a:bodyPr>
            <a:lstStyle/>
            <a:p>
              <a:r>
                <a:rPr kumimoji="1" lang="en-US" altLang="ja-JP" sz="2400" b="1" dirty="0">
                  <a:solidFill>
                    <a:srgbClr val="FF0000"/>
                  </a:solidFill>
                </a:rPr>
                <a:t>variance</a:t>
              </a:r>
              <a:endParaRPr kumimoji="1" lang="ja-JP" altLang="en-US" sz="2400" b="1" dirty="0">
                <a:solidFill>
                  <a:srgbClr val="FF0000"/>
                </a:solidFill>
              </a:endParaRPr>
            </a:p>
          </p:txBody>
        </p:sp>
        <p:cxnSp>
          <p:nvCxnSpPr>
            <p:cNvPr id="17" name="Straight Connector 16"/>
            <p:cNvCxnSpPr/>
            <p:nvPr/>
          </p:nvCxnSpPr>
          <p:spPr>
            <a:xfrm>
              <a:off x="7985188" y="4204439"/>
              <a:ext cx="954410" cy="230832"/>
            </a:xfrm>
            <a:prstGeom prst="line">
              <a:avLst/>
            </a:prstGeom>
            <a:ln>
              <a:solidFill>
                <a:srgbClr val="FF0000"/>
              </a:solidFill>
              <a:headEnd type="arrow"/>
            </a:ln>
          </p:spPr>
          <p:style>
            <a:lnRef idx="3">
              <a:schemeClr val="accent2"/>
            </a:lnRef>
            <a:fillRef idx="0">
              <a:schemeClr val="accent2"/>
            </a:fillRef>
            <a:effectRef idx="2">
              <a:schemeClr val="accent2"/>
            </a:effectRef>
            <a:fontRef idx="minor">
              <a:schemeClr val="tx1"/>
            </a:fontRef>
          </p:style>
        </p:cxnSp>
      </p:grpSp>
      <p:sp>
        <p:nvSpPr>
          <p:cNvPr id="6" name="Slide Number Placeholder 5"/>
          <p:cNvSpPr>
            <a:spLocks noGrp="1"/>
          </p:cNvSpPr>
          <p:nvPr>
            <p:ph type="sldNum" sz="quarter" idx="12"/>
          </p:nvPr>
        </p:nvSpPr>
        <p:spPr/>
        <p:txBody>
          <a:bodyPr/>
          <a:lstStyle/>
          <a:p>
            <a:fld id="{6113E31D-E2AB-40D1-8B51-AFA5AFEF393A}" type="slidenum">
              <a:rPr lang="en-US" smtClean="0"/>
              <a:t>50</a:t>
            </a:fld>
            <a:endParaRPr lang="en-US" dirty="0"/>
          </a:p>
        </p:txBody>
      </p:sp>
    </p:spTree>
    <p:extLst>
      <p:ext uri="{BB962C8B-B14F-4D97-AF65-F5344CB8AC3E}">
        <p14:creationId xmlns:p14="http://schemas.microsoft.com/office/powerpoint/2010/main" val="3575873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Variance Reduction</a:t>
            </a:r>
            <a:endParaRPr kumimoji="1" lang="ja-JP" altLang="en-US" dirty="0"/>
          </a:p>
        </p:txBody>
      </p:sp>
      <p:sp>
        <p:nvSpPr>
          <p:cNvPr id="3" name="Content Placeholder 2"/>
          <p:cNvSpPr>
            <a:spLocks noGrp="1"/>
          </p:cNvSpPr>
          <p:nvPr>
            <p:ph idx="1"/>
          </p:nvPr>
        </p:nvSpPr>
        <p:spPr/>
        <p:txBody>
          <a:bodyPr/>
          <a:lstStyle/>
          <a:p>
            <a:pPr marL="108000" indent="0">
              <a:buNone/>
            </a:pPr>
            <a:r>
              <a:rPr lang="en-US" altLang="ja-JP" b="1" dirty="0"/>
              <a:t>Cramer-Rao inequality</a:t>
            </a:r>
          </a:p>
          <a:p>
            <a:endParaRPr lang="en-US" altLang="ja-JP" dirty="0"/>
          </a:p>
          <a:p>
            <a:endParaRPr lang="en-US" altLang="ja-JP" dirty="0"/>
          </a:p>
          <a:p>
            <a:pPr marL="108000" indent="0">
              <a:buNone/>
            </a:pPr>
            <a:r>
              <a:rPr lang="ja-JP" altLang="en-US" dirty="0"/>
              <a:t>➔</a:t>
            </a:r>
            <a:r>
              <a:rPr lang="en-US" altLang="ja-JP" dirty="0"/>
              <a:t> The variance over the model’s parameter is bounded </a:t>
            </a:r>
            <a:br>
              <a:rPr lang="en-US" altLang="ja-JP" dirty="0"/>
            </a:br>
            <a:r>
              <a:rPr lang="en-US" altLang="ja-JP" dirty="0"/>
              <a:t>	by inverse of Fisher Information</a:t>
            </a:r>
          </a:p>
          <a:p>
            <a:pPr marL="108000" indent="0">
              <a:buNone/>
            </a:pPr>
            <a:r>
              <a:rPr kumimoji="1" lang="ja-JP" altLang="en-US" dirty="0"/>
              <a:t>➔</a:t>
            </a:r>
            <a:r>
              <a:rPr lang="en-US" altLang="ja-JP" dirty="0"/>
              <a:t> Active learner should select samples that maximize It’s Fisher Information</a:t>
            </a:r>
            <a:endParaRPr kumimoji="1" lang="ja-JP" altLang="en-US" dirty="0"/>
          </a:p>
        </p:txBody>
      </p:sp>
      <p:pic>
        <p:nvPicPr>
          <p:cNvPr id="6" name="Picture 5"/>
          <p:cNvPicPr>
            <a:picLocks noChangeAspect="1"/>
          </p:cNvPicPr>
          <p:nvPr/>
        </p:nvPicPr>
        <p:blipFill>
          <a:blip r:embed="rId2"/>
          <a:stretch>
            <a:fillRect/>
          </a:stretch>
        </p:blipFill>
        <p:spPr>
          <a:xfrm>
            <a:off x="3784972" y="1775011"/>
            <a:ext cx="2795121" cy="1081982"/>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51</a:t>
            </a:fld>
            <a:endParaRPr lang="en-US" dirty="0"/>
          </a:p>
        </p:txBody>
      </p:sp>
    </p:spTree>
    <p:extLst>
      <p:ext uri="{BB962C8B-B14F-4D97-AF65-F5344CB8AC3E}">
        <p14:creationId xmlns:p14="http://schemas.microsoft.com/office/powerpoint/2010/main" val="859734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Variance Reduction with Large Neural Network</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60000" lvl="1">
                  <a:spcBef>
                    <a:spcPts val="1200"/>
                  </a:spcBef>
                  <a:spcAft>
                    <a:spcPts val="200"/>
                  </a:spcAft>
                  <a:buSzPct val="100000"/>
                  <a:buFont typeface="Arial" charset="0"/>
                  <a:buChar char="•"/>
                </a:pPr>
                <a:r>
                  <a:rPr lang="en-US" altLang="ja-JP" dirty="0"/>
                  <a:t>For multiple parameter, FI becomes matrix (Fisher Information Matrix)</a:t>
                </a:r>
                <a:endParaRPr kumimoji="1" lang="en-US" altLang="ja-JP" dirty="0"/>
              </a:p>
              <a:p>
                <a:pPr lvl="1"/>
                <a:r>
                  <a:rPr kumimoji="1" lang="en-US" altLang="ja-JP" dirty="0"/>
                  <a:t>D-optimality: minimize </a:t>
                </a:r>
                <a14:m>
                  <m:oMath xmlns:m="http://schemas.openxmlformats.org/officeDocument/2006/math">
                    <m:r>
                      <m:rPr>
                        <m:sty m:val="p"/>
                      </m:rPr>
                      <a:rPr kumimoji="1" lang="en-US" altLang="ja-JP" b="0" i="0" smtClean="0">
                        <a:latin typeface="Cambria Math" charset="0"/>
                      </a:rPr>
                      <m:t>det</m:t>
                    </m:r>
                    <m:r>
                      <a:rPr kumimoji="1" lang="en-US" altLang="ja-JP" b="0" i="1" smtClean="0">
                        <a:latin typeface="Cambria Math"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charset="0"/>
                          </a:rPr>
                          <m:t>𝐹</m:t>
                        </m:r>
                      </m:e>
                      <m:sub>
                        <m:r>
                          <a:rPr kumimoji="1" lang="en-US" altLang="ja-JP" b="0" i="1" smtClean="0">
                            <a:latin typeface="Cambria Math" charset="0"/>
                          </a:rPr>
                          <m:t>𝐿</m:t>
                        </m:r>
                      </m:sub>
                      <m:sup>
                        <m:r>
                          <a:rPr kumimoji="1" lang="en-US" altLang="ja-JP" b="0" i="1" smtClean="0">
                            <a:latin typeface="Cambria Math" charset="0"/>
                          </a:rPr>
                          <m:t>−1</m:t>
                        </m:r>
                      </m:sup>
                    </m:sSubSup>
                    <m:r>
                      <a:rPr kumimoji="1" lang="en-US" altLang="ja-JP" b="0" i="1" smtClean="0">
                        <a:latin typeface="Cambria Math" charset="0"/>
                      </a:rPr>
                      <m:t>)</m:t>
                    </m:r>
                  </m:oMath>
                </a14:m>
                <a:endParaRPr kumimoji="1" lang="en-US" altLang="ja-JP" dirty="0"/>
              </a:p>
              <a:p>
                <a:pPr lvl="1"/>
                <a:r>
                  <a:rPr lang="en-US" altLang="ja-JP" dirty="0"/>
                  <a:t>E-optimality: maximize the minimum eigenvalue of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charset="0"/>
                          </a:rPr>
                          <m:t>𝐹</m:t>
                        </m:r>
                      </m:e>
                      <m:sub>
                        <m:r>
                          <a:rPr lang="en-US" altLang="ja-JP" b="0" i="1" smtClean="0">
                            <a:latin typeface="Cambria Math" charset="0"/>
                          </a:rPr>
                          <m:t>𝐿</m:t>
                        </m:r>
                      </m:sub>
                    </m:sSub>
                  </m:oMath>
                </a14:m>
                <a:endParaRPr kumimoji="1" lang="en-US" altLang="ja-JP" dirty="0"/>
              </a:p>
              <a:p>
                <a:pPr lvl="1"/>
                <a:r>
                  <a:rPr kumimoji="1" lang="en-US" altLang="ja-JP" dirty="0"/>
                  <a:t>A-optimality: minimize </a:t>
                </a:r>
                <a14:m>
                  <m:oMath xmlns:m="http://schemas.openxmlformats.org/officeDocument/2006/math">
                    <m:r>
                      <m:rPr>
                        <m:sty m:val="p"/>
                      </m:rPr>
                      <a:rPr lang="en-US" altLang="ja-JP" b="0" i="0" smtClean="0">
                        <a:latin typeface="Cambria Math" charset="0"/>
                      </a:rPr>
                      <m:t>tr</m:t>
                    </m:r>
                    <m:r>
                      <a:rPr lang="en-US" altLang="ja-JP" b="0" i="0" smtClean="0">
                        <a:latin typeface="Cambria Math" charset="0"/>
                      </a:rPr>
                      <m:t>(</m:t>
                    </m:r>
                    <m:sSubSup>
                      <m:sSubSupPr>
                        <m:ctrlPr>
                          <a:rPr lang="en-US" altLang="ja-JP" b="0" i="1" smtClean="0">
                            <a:latin typeface="Cambria Math" panose="02040503050406030204" pitchFamily="18" charset="0"/>
                          </a:rPr>
                        </m:ctrlPr>
                      </m:sSubSupPr>
                      <m:e>
                        <m:r>
                          <m:rPr>
                            <m:sty m:val="p"/>
                          </m:rPr>
                          <a:rPr lang="en-US" altLang="ja-JP" b="0" i="0" smtClean="0">
                            <a:latin typeface="Cambria Math" charset="0"/>
                          </a:rPr>
                          <m:t>F</m:t>
                        </m:r>
                      </m:e>
                      <m:sub>
                        <m:r>
                          <m:rPr>
                            <m:sty m:val="p"/>
                          </m:rPr>
                          <a:rPr lang="en-US" altLang="ja-JP" b="0" i="0" smtClean="0">
                            <a:latin typeface="Cambria Math" charset="0"/>
                          </a:rPr>
                          <m:t>L</m:t>
                        </m:r>
                      </m:sub>
                      <m:sup>
                        <m:r>
                          <a:rPr lang="en-US" altLang="ja-JP" b="0" i="0" smtClean="0">
                            <a:latin typeface="Cambria Math" charset="0"/>
                          </a:rPr>
                          <m:t>−1</m:t>
                        </m:r>
                      </m:sup>
                    </m:sSubSup>
                    <m:r>
                      <a:rPr lang="en-US" altLang="ja-JP" b="0" i="0" smtClean="0">
                        <a:latin typeface="Cambria Math" charset="0"/>
                      </a:rPr>
                      <m:t>)</m:t>
                    </m:r>
                  </m:oMath>
                </a14:m>
                <a:endParaRPr lang="en-US" altLang="ja-JP" dirty="0"/>
              </a:p>
              <a:p>
                <a:r>
                  <a:rPr lang="en-US" altLang="ja-JP" dirty="0"/>
                  <a:t>In active learning, </a:t>
                </a:r>
              </a:p>
              <a:p>
                <a:pPr marL="108000" indent="0">
                  <a:buNone/>
                </a:pPr>
                <a14:m>
                  <m:oMathPara xmlns:m="http://schemas.openxmlformats.org/officeDocument/2006/math">
                    <m:oMathParaPr>
                      <m:jc m:val="centerGroup"/>
                    </m:oMathParaPr>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charset="0"/>
                            </a:rPr>
                            <m:t>𝑥</m:t>
                          </m:r>
                        </m:e>
                        <m:sub>
                          <m:r>
                            <a:rPr kumimoji="1" lang="en-US" altLang="ja-JP" b="0" i="1" smtClean="0">
                              <a:latin typeface="Cambria Math" charset="0"/>
                            </a:rPr>
                            <m:t>𝐹𝐼𝑅</m:t>
                          </m:r>
                        </m:sub>
                        <m:sup>
                          <m:r>
                            <a:rPr kumimoji="1" lang="en-US" altLang="ja-JP" b="0" i="1" smtClean="0">
                              <a:latin typeface="Cambria Math" charset="0"/>
                            </a:rPr>
                            <m:t>∗</m:t>
                          </m:r>
                        </m:sup>
                      </m:sSubSup>
                      <m:r>
                        <a:rPr kumimoji="1" lang="en-US" altLang="ja-JP" b="0" i="1" smtClean="0">
                          <a:latin typeface="Cambria Math"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a:rPr kumimoji="1" lang="en-US" altLang="ja-JP" b="0" i="1" smtClean="0">
                                  <a:latin typeface="Cambria Math" charset="0"/>
                                </a:rPr>
                                <m:t>𝑎𝑟𝑔</m:t>
                              </m:r>
                              <m:r>
                                <m:rPr>
                                  <m:sty m:val="p"/>
                                </m:rPr>
                                <a:rPr kumimoji="1" lang="en-US" altLang="ja-JP" b="0" i="0" smtClean="0">
                                  <a:latin typeface="Cambria Math" charset="0"/>
                                </a:rPr>
                                <m:t>min</m:t>
                              </m:r>
                            </m:e>
                            <m:lim>
                              <m:r>
                                <a:rPr kumimoji="1" lang="en-US" altLang="ja-JP" b="0" i="1" smtClean="0">
                                  <a:latin typeface="Cambria Math" charset="0"/>
                                </a:rPr>
                                <m:t>𝑥</m:t>
                              </m:r>
                            </m:lim>
                          </m:limLow>
                        </m:fName>
                        <m:e>
                          <m:r>
                            <a:rPr kumimoji="1" lang="en-US" altLang="ja-JP" b="0" i="1" smtClean="0">
                              <a:latin typeface="Cambria Math" charset="0"/>
                            </a:rPr>
                            <m:t>𝑡𝑟</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𝑢</m:t>
                              </m:r>
                            </m:sub>
                          </m:sSub>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𝐿</m:t>
                                      </m:r>
                                    </m:sub>
                                  </m:sSub>
                                  <m:r>
                                    <a:rPr kumimoji="1" lang="en-US" altLang="ja-JP" b="0" i="1" smtClean="0">
                                      <a:latin typeface="Cambria Math" charset="0"/>
                                    </a:rPr>
                                    <m:t>+</m:t>
                                  </m:r>
                                  <m:r>
                                    <a:rPr kumimoji="1" lang="en-US" altLang="ja-JP" b="0" i="0" smtClean="0">
                                      <a:latin typeface="Cambria Math" charset="0"/>
                                    </a:rPr>
                                    <m:t>𝛻</m:t>
                                  </m:r>
                                  <m:r>
                                    <a:rPr kumimoji="1" lang="en-US" altLang="ja-JP" b="0" i="1" smtClean="0">
                                      <a:latin typeface="Cambria Math" charset="0"/>
                                    </a:rPr>
                                    <m:t>𝑥</m:t>
                                  </m:r>
                                  <m:r>
                                    <a:rPr kumimoji="1" lang="en-US" altLang="ja-JP" b="0" i="0" smtClean="0">
                                      <a:latin typeface="Cambria Math"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𝑥</m:t>
                                      </m:r>
                                    </m:e>
                                    <m:sup>
                                      <m:r>
                                        <a:rPr kumimoji="1" lang="en-US" altLang="ja-JP" b="0" i="1" smtClean="0">
                                          <a:latin typeface="Cambria Math" charset="0"/>
                                        </a:rPr>
                                        <m:t>𝑇</m:t>
                                      </m:r>
                                    </m:sup>
                                  </m:sSup>
                                </m:e>
                              </m:d>
                            </m:e>
                            <m:sup>
                              <m:r>
                                <a:rPr kumimoji="1" lang="en-US" altLang="ja-JP" b="0" i="1" smtClean="0">
                                  <a:latin typeface="Cambria Math" charset="0"/>
                                </a:rPr>
                                <m:t>−1</m:t>
                              </m:r>
                            </m:sup>
                          </m:sSup>
                          <m:r>
                            <a:rPr kumimoji="1" lang="en-US" altLang="ja-JP" b="0" i="1" smtClean="0">
                              <a:latin typeface="Cambria Math" charset="0"/>
                            </a:rPr>
                            <m:t>)</m:t>
                          </m:r>
                        </m:e>
                      </m:func>
                    </m:oMath>
                  </m:oMathPara>
                </a14:m>
                <a:endParaRPr kumimoji="1"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99" t="-136"/>
                </a:stretch>
              </a:blipFill>
            </p:spPr>
            <p:txBody>
              <a:bodyPr/>
              <a:lstStyle/>
              <a:p>
                <a:r>
                  <a:rPr lang="ja-JP" alt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52</a:t>
            </a:fld>
            <a:endParaRPr lang="en-US" dirty="0"/>
          </a:p>
        </p:txBody>
      </p:sp>
    </p:spTree>
    <p:extLst>
      <p:ext uri="{BB962C8B-B14F-4D97-AF65-F5344CB8AC3E}">
        <p14:creationId xmlns:p14="http://schemas.microsoft.com/office/powerpoint/2010/main" val="1954117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Variance Reduction with Large Neural Network</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914" y="1197980"/>
                <a:ext cx="10461356" cy="4933879"/>
              </a:xfrm>
            </p:spPr>
            <p:txBody>
              <a:bodyPr>
                <a:normAutofit lnSpcReduction="10000"/>
              </a:bodyPr>
              <a:lstStyle/>
              <a:p>
                <a:r>
                  <a:rPr lang="en-US" altLang="ja-JP" dirty="0"/>
                  <a:t>In active learning, </a:t>
                </a:r>
              </a:p>
              <a:p>
                <a:pPr marL="108000" indent="0">
                  <a:buNone/>
                </a:pPr>
                <a14:m>
                  <m:oMathPara xmlns:m="http://schemas.openxmlformats.org/officeDocument/2006/math">
                    <m:oMathParaPr>
                      <m:jc m:val="centerGroup"/>
                    </m:oMathParaPr>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charset="0"/>
                            </a:rPr>
                            <m:t>𝑥</m:t>
                          </m:r>
                        </m:e>
                        <m:sub>
                          <m:r>
                            <a:rPr kumimoji="1" lang="en-US" altLang="ja-JP" b="0" i="1" smtClean="0">
                              <a:latin typeface="Cambria Math" charset="0"/>
                            </a:rPr>
                            <m:t>𝐹𝐼𝑅</m:t>
                          </m:r>
                        </m:sub>
                        <m:sup>
                          <m:r>
                            <a:rPr kumimoji="1" lang="en-US" altLang="ja-JP" b="0" i="1" smtClean="0">
                              <a:latin typeface="Cambria Math" charset="0"/>
                            </a:rPr>
                            <m:t>∗</m:t>
                          </m:r>
                        </m:sup>
                      </m:sSubSup>
                      <m:r>
                        <a:rPr kumimoji="1" lang="en-US" altLang="ja-JP" b="0" i="1" smtClean="0">
                          <a:latin typeface="Cambria Math"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a:rPr kumimoji="1" lang="en-US" altLang="ja-JP" b="0" i="1" smtClean="0">
                                  <a:latin typeface="Cambria Math" charset="0"/>
                                </a:rPr>
                                <m:t>𝑎𝑟𝑔</m:t>
                              </m:r>
                              <m:r>
                                <m:rPr>
                                  <m:sty m:val="p"/>
                                </m:rPr>
                                <a:rPr kumimoji="1" lang="en-US" altLang="ja-JP" b="0" i="0" smtClean="0">
                                  <a:latin typeface="Cambria Math" charset="0"/>
                                </a:rPr>
                                <m:t>min</m:t>
                              </m:r>
                            </m:e>
                            <m:lim>
                              <m:r>
                                <a:rPr kumimoji="1" lang="en-US" altLang="ja-JP" b="0" i="1" smtClean="0">
                                  <a:latin typeface="Cambria Math" charset="0"/>
                                </a:rPr>
                                <m:t>𝑥</m:t>
                              </m:r>
                            </m:lim>
                          </m:limLow>
                        </m:fName>
                        <m:e>
                          <m:r>
                            <a:rPr kumimoji="1" lang="en-US" altLang="ja-JP" b="0" i="1" smtClean="0">
                              <a:latin typeface="Cambria Math" charset="0"/>
                            </a:rPr>
                            <m:t>𝑡𝑟</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𝑢</m:t>
                              </m:r>
                            </m:sub>
                          </m:sSub>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𝐿</m:t>
                                      </m:r>
                                    </m:sub>
                                  </m:sSub>
                                  <m:r>
                                    <a:rPr kumimoji="1" lang="en-US" altLang="ja-JP" b="0" i="1" smtClean="0">
                                      <a:latin typeface="Cambria Math" charset="0"/>
                                    </a:rPr>
                                    <m:t>+</m:t>
                                  </m:r>
                                  <m:r>
                                    <a:rPr kumimoji="1" lang="en-US" altLang="ja-JP" b="0" i="0" smtClean="0">
                                      <a:latin typeface="Cambria Math" charset="0"/>
                                    </a:rPr>
                                    <m:t>𝛻</m:t>
                                  </m:r>
                                  <m:r>
                                    <a:rPr kumimoji="1" lang="en-US" altLang="ja-JP" b="0" i="1" smtClean="0">
                                      <a:latin typeface="Cambria Math" charset="0"/>
                                    </a:rPr>
                                    <m:t>𝑥</m:t>
                                  </m:r>
                                  <m:r>
                                    <a:rPr kumimoji="1" lang="en-US" altLang="ja-JP" b="0" i="0" smtClean="0">
                                      <a:latin typeface="Cambria Math"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𝑥</m:t>
                                      </m:r>
                                    </m:e>
                                    <m:sup>
                                      <m:r>
                                        <a:rPr kumimoji="1" lang="en-US" altLang="ja-JP" b="0" i="1" smtClean="0">
                                          <a:latin typeface="Cambria Math" charset="0"/>
                                        </a:rPr>
                                        <m:t>𝑇</m:t>
                                      </m:r>
                                    </m:sup>
                                  </m:sSup>
                                </m:e>
                              </m:d>
                            </m:e>
                            <m:sup>
                              <m:r>
                                <a:rPr kumimoji="1" lang="en-US" altLang="ja-JP" b="0" i="1" smtClean="0">
                                  <a:latin typeface="Cambria Math" charset="0"/>
                                </a:rPr>
                                <m:t>−1</m:t>
                              </m:r>
                            </m:sup>
                          </m:sSup>
                          <m:r>
                            <a:rPr kumimoji="1" lang="en-US" altLang="ja-JP" b="0" i="1" smtClean="0">
                              <a:latin typeface="Cambria Math" charset="0"/>
                            </a:rPr>
                            <m:t>)</m:t>
                          </m:r>
                        </m:e>
                      </m:func>
                    </m:oMath>
                  </m:oMathPara>
                </a14:m>
                <a:endParaRPr kumimoji="1" lang="en-US" altLang="ja-JP" dirty="0"/>
              </a:p>
              <a:p>
                <a:r>
                  <a:rPr lang="en-US" altLang="ja-JP" dirty="0"/>
                  <a:t>We need only trace, we can use diagonal approximation to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𝐹</m:t>
                        </m:r>
                      </m:e>
                      <m:sub>
                        <m:r>
                          <a:rPr lang="en-US" altLang="ja-JP" i="1">
                            <a:latin typeface="Cambria Math" charset="0"/>
                          </a:rPr>
                          <m:t>𝑢</m:t>
                        </m:r>
                      </m:sub>
                    </m:sSub>
                    <m:r>
                      <a:rPr lang="en-US" altLang="ja-JP" b="0" i="1" smtClean="0">
                        <a:latin typeface="Cambria Math" charset="0"/>
                      </a:rPr>
                      <m:t>, </m:t>
                    </m:r>
                    <m:sSub>
                      <m:sSubPr>
                        <m:ctrlPr>
                          <a:rPr lang="en-US" altLang="ja-JP" b="0" i="1" smtClean="0">
                            <a:latin typeface="Cambria Math" panose="02040503050406030204" pitchFamily="18" charset="0"/>
                          </a:rPr>
                        </m:ctrlPr>
                      </m:sSubPr>
                      <m:e>
                        <m:r>
                          <a:rPr lang="en-US" altLang="ja-JP" b="0" i="1" smtClean="0">
                            <a:latin typeface="Cambria Math" charset="0"/>
                          </a:rPr>
                          <m:t>𝐹</m:t>
                        </m:r>
                      </m:e>
                      <m:sub>
                        <m:r>
                          <a:rPr lang="en-US" altLang="ja-JP" b="0" i="1" smtClean="0">
                            <a:latin typeface="Cambria Math" charset="0"/>
                          </a:rPr>
                          <m:t>𝐿</m:t>
                        </m:r>
                      </m:sub>
                    </m:sSub>
                  </m:oMath>
                </a14:m>
                <a:endParaRPr kumimoji="1" lang="en-US" altLang="ja-JP" dirty="0"/>
              </a:p>
              <a:p>
                <a:r>
                  <a:rPr lang="en-US" altLang="ja-JP" dirty="0"/>
                  <a:t>We may use Recently proposed KFAC(</a:t>
                </a:r>
                <a:r>
                  <a:rPr lang="en-US" altLang="ja-JP" dirty="0" err="1"/>
                  <a:t>Kronecker</a:t>
                </a:r>
                <a:r>
                  <a:rPr lang="en-US" altLang="ja-JP" dirty="0"/>
                  <a:t>-factored Approximate  Curvature)</a:t>
                </a:r>
                <a:br>
                  <a:rPr lang="en-US" altLang="ja-JP" dirty="0"/>
                </a:br>
                <a:r>
                  <a:rPr lang="en-US" altLang="ja-JP" dirty="0"/>
                  <a:t>[</a:t>
                </a:r>
                <a:r>
                  <a:rPr lang="is-IS" altLang="ja-JP" dirty="0"/>
                  <a:t>ICML 2015]</a:t>
                </a:r>
              </a:p>
              <a:p>
                <a:pPr marL="108000" indent="0">
                  <a:buNone/>
                </a:pPr>
                <a:r>
                  <a:rPr lang="ja-JP" altLang="en-US" dirty="0"/>
                  <a:t>➔</a:t>
                </a:r>
                <a:r>
                  <a:rPr lang="en-US" altLang="ja-JP" dirty="0"/>
                  <a:t> But, I found that similar Idea was used to active learning in ICLR 2017</a:t>
                </a:r>
                <a:r>
                  <a:rPr lang="is-IS" altLang="ja-JP" dirty="0"/>
                  <a:t>….</a:t>
                </a:r>
                <a:endParaRPr lang="en-US" altLang="ja-JP" dirty="0"/>
              </a:p>
              <a:p>
                <a:pPr marL="108000" indent="0">
                  <a:buNone/>
                </a:pPr>
                <a:r>
                  <a:rPr lang="ja-JP" altLang="en-US" dirty="0"/>
                  <a:t>➔</a:t>
                </a:r>
                <a:r>
                  <a:rPr lang="en-US" altLang="ja-JP" dirty="0"/>
                  <a:t> Pending</a:t>
                </a:r>
                <a:endParaRPr lang="is-I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61356" cy="4933879"/>
              </a:xfrm>
              <a:blipFill>
                <a:blip r:embed="rId2"/>
                <a:stretch>
                  <a:fillRect t="-1028" b="-1799"/>
                </a:stretch>
              </a:blipFill>
            </p:spPr>
            <p:txBody>
              <a:bodyPr/>
              <a:lstStyle/>
              <a:p>
                <a:r>
                  <a:rPr lang="en-JP">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53</a:t>
            </a:fld>
            <a:endParaRPr lang="en-US" dirty="0"/>
          </a:p>
        </p:txBody>
      </p:sp>
    </p:spTree>
    <p:extLst>
      <p:ext uri="{BB962C8B-B14F-4D97-AF65-F5344CB8AC3E}">
        <p14:creationId xmlns:p14="http://schemas.microsoft.com/office/powerpoint/2010/main" val="910450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Strategy of </a:t>
            </a:r>
            <a:r>
              <a:rPr kumimoji="1" lang="en-US" altLang="ja-JP" dirty="0"/>
              <a:t>Active Learning</a:t>
            </a:r>
            <a:endParaRPr kumimoji="1" lang="ja-JP" altLang="en-US" dirty="0"/>
          </a:p>
        </p:txBody>
      </p:sp>
      <p:sp>
        <p:nvSpPr>
          <p:cNvPr id="3" name="Content Placeholder 2"/>
          <p:cNvSpPr>
            <a:spLocks noGrp="1"/>
          </p:cNvSpPr>
          <p:nvPr>
            <p:ph idx="1"/>
          </p:nvPr>
        </p:nvSpPr>
        <p:spPr/>
        <p:txBody>
          <a:bodyPr/>
          <a:lstStyle/>
          <a:p>
            <a:pPr marL="622350" indent="-514350">
              <a:buFont typeface="+mj-lt"/>
              <a:buAutoNum type="arabicPeriod"/>
            </a:pPr>
            <a:endParaRPr kumimoji="1" lang="en-US" altLang="ja-JP" dirty="0"/>
          </a:p>
          <a:p>
            <a:pPr marL="622350" indent="-514350">
              <a:buFont typeface="+mj-lt"/>
              <a:buAutoNum type="arabicPeriod"/>
            </a:pPr>
            <a:r>
              <a:rPr kumimoji="1" lang="en-US" altLang="ja-JP" dirty="0"/>
              <a:t>Uncertainly Sampling</a:t>
            </a:r>
          </a:p>
          <a:p>
            <a:pPr marL="622350" indent="-514350">
              <a:buFont typeface="+mj-lt"/>
              <a:buAutoNum type="arabicPeriod"/>
            </a:pPr>
            <a:r>
              <a:rPr lang="en-US" altLang="ja-JP" dirty="0"/>
              <a:t>Query By Committee</a:t>
            </a:r>
          </a:p>
          <a:p>
            <a:pPr marL="622350" indent="-514350">
              <a:buFont typeface="+mj-lt"/>
              <a:buAutoNum type="arabicPeriod"/>
            </a:pPr>
            <a:r>
              <a:rPr kumimoji="1" lang="en-US" altLang="ja-JP" dirty="0"/>
              <a:t>Extracting Data Structure</a:t>
            </a:r>
          </a:p>
          <a:p>
            <a:pPr marL="622350" indent="-514350">
              <a:buFont typeface="+mj-lt"/>
              <a:buAutoNum type="arabicPeriod"/>
            </a:pPr>
            <a:r>
              <a:rPr lang="en-US" altLang="ja-JP" dirty="0"/>
              <a:t>Expected Model Change / Expected Variance Reduction</a:t>
            </a:r>
          </a:p>
          <a:p>
            <a:pPr marL="622350" indent="-514350">
              <a:buFont typeface="+mj-lt"/>
              <a:buAutoNum type="arabicPeriod"/>
            </a:pPr>
            <a:endParaRPr kumimoji="1" lang="ja-JP" alt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54</a:t>
            </a:fld>
            <a:endParaRPr lang="en-US" dirty="0"/>
          </a:p>
        </p:txBody>
      </p:sp>
    </p:spTree>
    <p:extLst>
      <p:ext uri="{BB962C8B-B14F-4D97-AF65-F5344CB8AC3E}">
        <p14:creationId xmlns:p14="http://schemas.microsoft.com/office/powerpoint/2010/main" val="577629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 Uncertainly Sampling</a:t>
            </a:r>
            <a:endParaRPr kumimoji="1" lang="ja-JP" altLang="en-US" dirty="0"/>
          </a:p>
        </p:txBody>
      </p:sp>
      <p:sp>
        <p:nvSpPr>
          <p:cNvPr id="3" name="Content Placeholder 2"/>
          <p:cNvSpPr>
            <a:spLocks noGrp="1"/>
          </p:cNvSpPr>
          <p:nvPr>
            <p:ph idx="1"/>
          </p:nvPr>
        </p:nvSpPr>
        <p:spPr/>
        <p:txBody>
          <a:bodyPr/>
          <a:lstStyle/>
          <a:p>
            <a:pPr marL="108000" indent="0">
              <a:buNone/>
            </a:pPr>
            <a:r>
              <a:rPr kumimoji="1" lang="en-US" altLang="ja-JP" dirty="0"/>
              <a:t>Naïve approach</a:t>
            </a:r>
          </a:p>
          <a:p>
            <a:r>
              <a:rPr lang="en-US" altLang="ja-JP" b="1" dirty="0"/>
              <a:t>Choose most uncertain samples</a:t>
            </a:r>
          </a:p>
        </p:txBody>
      </p:sp>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p:cNvSpPr txBox="1"/>
              <p:nvPr/>
            </p:nvSpPr>
            <p:spPr>
              <a:xfrm>
                <a:off x="1562777" y="3374715"/>
                <a:ext cx="3564630"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max</m:t>
                          </m:r>
                        </m:fName>
                        <m:e>
                          <m:r>
                            <a:rPr kumimoji="1" lang="en-US" altLang="ja-JP" sz="2400" b="0" i="1" smtClean="0">
                              <a:latin typeface="Cambria Math" charset="0"/>
                            </a:rPr>
                            <m:t>−</m:t>
                          </m:r>
                        </m:e>
                      </m:func>
                      <m:nary>
                        <m:naryPr>
                          <m:limLoc m:val="undOvr"/>
                          <m:subHide m:val="on"/>
                          <m:supHide m:val="on"/>
                          <m:ctrlPr>
                            <a:rPr kumimoji="1" lang="en-US" altLang="ja-JP" sz="2400" b="0" i="1" smtClean="0">
                              <a:latin typeface="Cambria Math" panose="02040503050406030204" pitchFamily="18" charset="0"/>
                            </a:rPr>
                          </m:ctrlPr>
                        </m:naryPr>
                        <m:sub/>
                        <m:sup/>
                        <m:e>
                          <m:r>
                            <a:rPr kumimoji="1" lang="en-US" altLang="ja-JP" sz="2400" i="1">
                              <a:latin typeface="Cambria Math" charset="0"/>
                            </a:rPr>
                            <m:t>𝑝</m:t>
                          </m:r>
                          <m:r>
                            <a:rPr kumimoji="1" lang="en-US" altLang="ja-JP" sz="2400" i="1">
                              <a:latin typeface="Cambria Math" charset="0"/>
                            </a:rPr>
                            <m:t>(</m:t>
                          </m:r>
                          <m:r>
                            <a:rPr kumimoji="1" lang="en-US" altLang="ja-JP" sz="2400" i="1">
                              <a:latin typeface="Cambria Math" charset="0"/>
                            </a:rPr>
                            <m:t>𝑦</m:t>
                          </m:r>
                          <m:r>
                            <a:rPr kumimoji="1" lang="en-US" altLang="ja-JP" sz="2400" i="1">
                              <a:latin typeface="Cambria Math" charset="0"/>
                            </a:rPr>
                            <m:t>)</m:t>
                          </m:r>
                        </m:e>
                      </m:nary>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log</m:t>
                          </m:r>
                        </m:fName>
                        <m:e>
                          <m:r>
                            <a:rPr kumimoji="1" lang="en-US" altLang="ja-JP" sz="2400" b="0" i="1" smtClean="0">
                              <a:latin typeface="Cambria Math" charset="0"/>
                            </a:rPr>
                            <m:t>𝑝</m:t>
                          </m:r>
                          <m:r>
                            <a:rPr kumimoji="1" lang="en-US" altLang="ja-JP" sz="2400" b="0" i="1" smtClean="0">
                              <a:latin typeface="Cambria Math" charset="0"/>
                            </a:rPr>
                            <m:t>(</m:t>
                          </m:r>
                          <m:r>
                            <a:rPr kumimoji="1" lang="en-US" altLang="ja-JP" sz="2400" b="0" i="1" smtClean="0">
                              <a:latin typeface="Cambria Math" charset="0"/>
                            </a:rPr>
                            <m:t>𝑦</m:t>
                          </m:r>
                          <m:r>
                            <a:rPr kumimoji="1" lang="en-US" altLang="ja-JP" sz="2400" b="0" i="1" smtClean="0">
                              <a:latin typeface="Cambria Math" charset="0"/>
                            </a:rPr>
                            <m:t>)</m:t>
                          </m:r>
                        </m:e>
                      </m:func>
                      <m:r>
                        <a:rPr kumimoji="1" lang="en-US" altLang="ja-JP" sz="2400" b="0" i="1" smtClean="0">
                          <a:latin typeface="Cambria Math" charset="0"/>
                        </a:rPr>
                        <m:t>𝑑𝑝</m:t>
                      </m:r>
                    </m:oMath>
                  </m:oMathPara>
                </a14:m>
                <a:endParaRPr kumimoji="1" lang="ja-JP" alt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1562777" y="3374715"/>
                <a:ext cx="3564630" cy="1061060"/>
              </a:xfrm>
              <a:prstGeom prst="rect">
                <a:avLst/>
              </a:prstGeom>
              <a:blipFill rotWithShape="0">
                <a:blip r:embed="rId3"/>
                <a:stretch>
                  <a:fillRect/>
                </a:stretch>
              </a:blipFill>
            </p:spPr>
            <p:txBody>
              <a:bodyPr/>
              <a:lstStyle/>
              <a:p>
                <a:r>
                  <a:rPr lang="ja-JP" alt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55</a:t>
            </a:fld>
            <a:endParaRPr lang="en-US" dirty="0"/>
          </a:p>
        </p:txBody>
      </p:sp>
    </p:spTree>
    <p:extLst>
      <p:ext uri="{BB962C8B-B14F-4D97-AF65-F5344CB8AC3E}">
        <p14:creationId xmlns:p14="http://schemas.microsoft.com/office/powerpoint/2010/main" val="442337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 Uncertainly Sampling</a:t>
            </a:r>
            <a:endParaRPr kumimoji="1" lang="ja-JP" altLang="en-US" dirty="0"/>
          </a:p>
        </p:txBody>
      </p:sp>
      <p:sp>
        <p:nvSpPr>
          <p:cNvPr id="3" name="Content Placeholder 2"/>
          <p:cNvSpPr>
            <a:spLocks noGrp="1"/>
          </p:cNvSpPr>
          <p:nvPr>
            <p:ph idx="1"/>
          </p:nvPr>
        </p:nvSpPr>
        <p:spPr/>
        <p:txBody>
          <a:bodyPr/>
          <a:lstStyle/>
          <a:p>
            <a:pPr marL="108000" indent="0">
              <a:buNone/>
            </a:pPr>
            <a:r>
              <a:rPr kumimoji="1" lang="en-US" altLang="ja-JP" dirty="0"/>
              <a:t>Naïve approach</a:t>
            </a:r>
          </a:p>
          <a:p>
            <a:r>
              <a:rPr lang="en-US" altLang="ja-JP" b="1" dirty="0"/>
              <a:t>Choose most uncertain samples</a:t>
            </a:r>
          </a:p>
        </p:txBody>
      </p:sp>
      <p:sp>
        <p:nvSpPr>
          <p:cNvPr id="56" name="Oval 55"/>
          <p:cNvSpPr/>
          <p:nvPr/>
        </p:nvSpPr>
        <p:spPr>
          <a:xfrm>
            <a:off x="8458213" y="475160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Oval 56"/>
          <p:cNvSpPr/>
          <p:nvPr/>
        </p:nvSpPr>
        <p:spPr>
          <a:xfrm>
            <a:off x="7494829" y="3970559"/>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Oval 57"/>
          <p:cNvSpPr/>
          <p:nvPr/>
        </p:nvSpPr>
        <p:spPr>
          <a:xfrm>
            <a:off x="8605172" y="4356995"/>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8875274"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7766971" y="4969323"/>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7255343" y="43733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7407743" y="4525732"/>
            <a:ext cx="179614" cy="17961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9343314" y="270277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8221450" y="1695436"/>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930258" y="2721421"/>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520695" y="2084604"/>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8924929" y="1880497"/>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8733058" y="2174412"/>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8109872"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9356244" y="2127730"/>
            <a:ext cx="179614" cy="17961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9054888" y="377147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Oval 71"/>
          <p:cNvSpPr/>
          <p:nvPr/>
        </p:nvSpPr>
        <p:spPr>
          <a:xfrm>
            <a:off x="10121010" y="372563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Oval 72"/>
          <p:cNvSpPr/>
          <p:nvPr/>
        </p:nvSpPr>
        <p:spPr>
          <a:xfrm>
            <a:off x="7143090" y="3815438"/>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Oval 73"/>
          <p:cNvSpPr/>
          <p:nvPr/>
        </p:nvSpPr>
        <p:spPr>
          <a:xfrm>
            <a:off x="8335752" y="3052071"/>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Oval 74"/>
          <p:cNvSpPr/>
          <p:nvPr/>
        </p:nvSpPr>
        <p:spPr>
          <a:xfrm>
            <a:off x="7494829" y="323168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Oval 75"/>
          <p:cNvSpPr/>
          <p:nvPr/>
        </p:nvSpPr>
        <p:spPr>
          <a:xfrm>
            <a:off x="7998309" y="4408706"/>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Oval 76"/>
          <p:cNvSpPr/>
          <p:nvPr/>
        </p:nvSpPr>
        <p:spPr>
          <a:xfrm>
            <a:off x="9000452" y="4674995"/>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Oval 77"/>
          <p:cNvSpPr/>
          <p:nvPr/>
        </p:nvSpPr>
        <p:spPr>
          <a:xfrm>
            <a:off x="6927350" y="3152760"/>
            <a:ext cx="179614" cy="17961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Straight Connector 78"/>
          <p:cNvCxnSpPr/>
          <p:nvPr/>
        </p:nvCxnSpPr>
        <p:spPr>
          <a:xfrm>
            <a:off x="6253843" y="3134399"/>
            <a:ext cx="4490357" cy="109058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p:cNvSpPr txBox="1"/>
              <p:nvPr/>
            </p:nvSpPr>
            <p:spPr>
              <a:xfrm>
                <a:off x="1562777" y="3374715"/>
                <a:ext cx="3564630"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max</m:t>
                          </m:r>
                        </m:fName>
                        <m:e>
                          <m:r>
                            <a:rPr kumimoji="1" lang="en-US" altLang="ja-JP" sz="2400" b="0" i="1" smtClean="0">
                              <a:latin typeface="Cambria Math" charset="0"/>
                            </a:rPr>
                            <m:t>−</m:t>
                          </m:r>
                        </m:e>
                      </m:func>
                      <m:nary>
                        <m:naryPr>
                          <m:limLoc m:val="undOvr"/>
                          <m:subHide m:val="on"/>
                          <m:supHide m:val="on"/>
                          <m:ctrlPr>
                            <a:rPr kumimoji="1" lang="en-US" altLang="ja-JP" sz="2400" b="0" i="1" smtClean="0">
                              <a:latin typeface="Cambria Math" panose="02040503050406030204" pitchFamily="18" charset="0"/>
                            </a:rPr>
                          </m:ctrlPr>
                        </m:naryPr>
                        <m:sub/>
                        <m:sup/>
                        <m:e>
                          <m:r>
                            <a:rPr kumimoji="1" lang="en-US" altLang="ja-JP" sz="2400" i="1">
                              <a:latin typeface="Cambria Math" charset="0"/>
                            </a:rPr>
                            <m:t>𝑝</m:t>
                          </m:r>
                          <m:r>
                            <a:rPr kumimoji="1" lang="en-US" altLang="ja-JP" sz="2400" i="1">
                              <a:latin typeface="Cambria Math" charset="0"/>
                            </a:rPr>
                            <m:t>(</m:t>
                          </m:r>
                          <m:r>
                            <a:rPr kumimoji="1" lang="en-US" altLang="ja-JP" sz="2400" i="1">
                              <a:latin typeface="Cambria Math" charset="0"/>
                            </a:rPr>
                            <m:t>𝑦</m:t>
                          </m:r>
                          <m:r>
                            <a:rPr kumimoji="1" lang="en-US" altLang="ja-JP" sz="2400" i="1">
                              <a:latin typeface="Cambria Math" charset="0"/>
                            </a:rPr>
                            <m:t>)</m:t>
                          </m:r>
                        </m:e>
                      </m:nary>
                      <m:func>
                        <m:funcPr>
                          <m:ctrlPr>
                            <a:rPr kumimoji="1" lang="en-US" altLang="ja-JP" sz="2400" b="0" i="1" smtClean="0">
                              <a:latin typeface="Cambria Math" panose="02040503050406030204" pitchFamily="18" charset="0"/>
                            </a:rPr>
                          </m:ctrlPr>
                        </m:funcPr>
                        <m:fName>
                          <m:r>
                            <m:rPr>
                              <m:sty m:val="p"/>
                            </m:rPr>
                            <a:rPr kumimoji="1" lang="en-US" altLang="ja-JP" sz="2400" b="0" i="0" smtClean="0">
                              <a:latin typeface="Cambria Math" charset="0"/>
                            </a:rPr>
                            <m:t>log</m:t>
                          </m:r>
                        </m:fName>
                        <m:e>
                          <m:r>
                            <a:rPr kumimoji="1" lang="en-US" altLang="ja-JP" sz="2400" b="0" i="1" smtClean="0">
                              <a:latin typeface="Cambria Math" charset="0"/>
                            </a:rPr>
                            <m:t>𝑝</m:t>
                          </m:r>
                          <m:r>
                            <a:rPr kumimoji="1" lang="en-US" altLang="ja-JP" sz="2400" b="0" i="1" smtClean="0">
                              <a:latin typeface="Cambria Math" charset="0"/>
                            </a:rPr>
                            <m:t>(</m:t>
                          </m:r>
                          <m:r>
                            <a:rPr kumimoji="1" lang="en-US" altLang="ja-JP" sz="2400" b="0" i="1" smtClean="0">
                              <a:latin typeface="Cambria Math" charset="0"/>
                            </a:rPr>
                            <m:t>𝑦</m:t>
                          </m:r>
                          <m:r>
                            <a:rPr kumimoji="1" lang="en-US" altLang="ja-JP" sz="2400" b="0" i="1" smtClean="0">
                              <a:latin typeface="Cambria Math" charset="0"/>
                            </a:rPr>
                            <m:t>)</m:t>
                          </m:r>
                        </m:e>
                      </m:func>
                      <m:r>
                        <a:rPr kumimoji="1" lang="en-US" altLang="ja-JP" sz="2400" b="0" i="1" smtClean="0">
                          <a:latin typeface="Cambria Math" charset="0"/>
                        </a:rPr>
                        <m:t>𝑑𝑝</m:t>
                      </m:r>
                    </m:oMath>
                  </m:oMathPara>
                </a14:m>
                <a:endParaRPr kumimoji="1" lang="ja-JP" altLang="en-US"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1562777" y="3374715"/>
                <a:ext cx="3564630" cy="1061060"/>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30" name="Straight Arrow Connector 29"/>
          <p:cNvCxnSpPr/>
          <p:nvPr/>
        </p:nvCxnSpPr>
        <p:spPr>
          <a:xfrm flipV="1">
            <a:off x="5583848" y="3306071"/>
            <a:ext cx="1369806" cy="1170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5784828" y="3321494"/>
            <a:ext cx="1710001" cy="1196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V="1">
            <a:off x="5872024" y="3815439"/>
            <a:ext cx="3066393" cy="899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p:cNvSpPr txBox="1"/>
          <p:nvPr/>
        </p:nvSpPr>
        <p:spPr>
          <a:xfrm>
            <a:off x="3847587" y="4600670"/>
            <a:ext cx="1981183" cy="461665"/>
          </a:xfrm>
          <a:prstGeom prst="rect">
            <a:avLst/>
          </a:prstGeom>
          <a:noFill/>
        </p:spPr>
        <p:txBody>
          <a:bodyPr wrap="none" rtlCol="0">
            <a:spAutoFit/>
          </a:bodyPr>
          <a:lstStyle/>
          <a:p>
            <a:r>
              <a:rPr kumimoji="1" lang="en-US" altLang="ja-JP" sz="2400" b="1"/>
              <a:t>Informative!!!</a:t>
            </a:r>
            <a:endParaRPr kumimoji="1" lang="ja-JP" altLang="en-US" sz="2400" b="1" dirty="0"/>
          </a:p>
        </p:txBody>
      </p:sp>
      <p:sp>
        <p:nvSpPr>
          <p:cNvPr id="4" name="Slide Number Placeholder 3"/>
          <p:cNvSpPr>
            <a:spLocks noGrp="1"/>
          </p:cNvSpPr>
          <p:nvPr>
            <p:ph type="sldNum" sz="quarter" idx="12"/>
          </p:nvPr>
        </p:nvSpPr>
        <p:spPr/>
        <p:txBody>
          <a:bodyPr/>
          <a:lstStyle/>
          <a:p>
            <a:fld id="{6113E31D-E2AB-40D1-8B51-AFA5AFEF393A}" type="slidenum">
              <a:rPr lang="en-US" smtClean="0"/>
              <a:t>56</a:t>
            </a:fld>
            <a:endParaRPr lang="en-US" dirty="0"/>
          </a:p>
        </p:txBody>
      </p:sp>
    </p:spTree>
    <p:extLst>
      <p:ext uri="{BB962C8B-B14F-4D97-AF65-F5344CB8AC3E}">
        <p14:creationId xmlns:p14="http://schemas.microsoft.com/office/powerpoint/2010/main" val="2015313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2. Query By Committee</a:t>
            </a:r>
            <a:endParaRPr kumimoji="1" lang="ja-JP" altLang="en-US" dirty="0"/>
          </a:p>
        </p:txBody>
      </p:sp>
      <p:sp>
        <p:nvSpPr>
          <p:cNvPr id="3" name="Content Placeholder 2"/>
          <p:cNvSpPr>
            <a:spLocks noGrp="1"/>
          </p:cNvSpPr>
          <p:nvPr>
            <p:ph idx="1"/>
          </p:nvPr>
        </p:nvSpPr>
        <p:spPr/>
        <p:txBody>
          <a:bodyPr/>
          <a:lstStyle/>
          <a:p>
            <a:r>
              <a:rPr kumimoji="1" lang="en-US" altLang="ja-JP" dirty="0"/>
              <a:t>Ensemble Base</a:t>
            </a:r>
          </a:p>
          <a:p>
            <a:r>
              <a:rPr lang="en-US" altLang="ja-JP" dirty="0"/>
              <a:t>Reducing the size of </a:t>
            </a:r>
            <a:r>
              <a:rPr lang="en-US" altLang="ja-JP" b="1" dirty="0"/>
              <a:t>version space </a:t>
            </a:r>
            <a:endParaRPr kumimoji="1" lang="ja-JP" altLang="en-US" b="1" dirty="0"/>
          </a:p>
        </p:txBody>
      </p:sp>
      <p:pic>
        <p:nvPicPr>
          <p:cNvPr id="4" name="Picture 3"/>
          <p:cNvPicPr>
            <a:picLocks noChangeAspect="1"/>
          </p:cNvPicPr>
          <p:nvPr/>
        </p:nvPicPr>
        <p:blipFill>
          <a:blip r:embed="rId2"/>
          <a:stretch>
            <a:fillRect/>
          </a:stretch>
        </p:blipFill>
        <p:spPr>
          <a:xfrm>
            <a:off x="1204259" y="2870441"/>
            <a:ext cx="10341556" cy="281267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57</a:t>
            </a:fld>
            <a:endParaRPr lang="en-US" dirty="0"/>
          </a:p>
        </p:txBody>
      </p:sp>
    </p:spTree>
    <p:extLst>
      <p:ext uri="{BB962C8B-B14F-4D97-AF65-F5344CB8AC3E}">
        <p14:creationId xmlns:p14="http://schemas.microsoft.com/office/powerpoint/2010/main" val="172091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3. Exploiting cluster structure in data</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kumimoji="1" lang="en-US" altLang="ja-JP" dirty="0"/>
              <a:t>Pathological images should have cluster structure!!!</a:t>
            </a:r>
          </a:p>
          <a:p>
            <a:endParaRPr lang="en-US" altLang="ja-JP" dirty="0"/>
          </a:p>
          <a:p>
            <a:pPr marL="622350" indent="-514350">
              <a:buFont typeface="+mj-lt"/>
              <a:buAutoNum type="arabicPeriod"/>
            </a:pPr>
            <a:r>
              <a:rPr kumimoji="1" lang="en-US" altLang="ja-JP" dirty="0"/>
              <a:t>Annotate only one sample</a:t>
            </a:r>
            <a:br>
              <a:rPr kumimoji="1" lang="en-US" altLang="ja-JP" dirty="0"/>
            </a:br>
            <a:r>
              <a:rPr kumimoji="1" lang="en-US" altLang="ja-JP" dirty="0"/>
              <a:t> from each cluster</a:t>
            </a:r>
          </a:p>
          <a:p>
            <a:pPr marL="622350" indent="-514350">
              <a:buFont typeface="+mj-lt"/>
              <a:buAutoNum type="arabicPeriod"/>
            </a:pPr>
            <a:endParaRPr kumimoji="1" lang="en-US" altLang="ja-JP" dirty="0"/>
          </a:p>
          <a:p>
            <a:pPr marL="622350" indent="-514350">
              <a:buFont typeface="+mj-lt"/>
              <a:buAutoNum type="arabicPeriod"/>
            </a:pPr>
            <a:r>
              <a:rPr kumimoji="1" lang="en-US" altLang="ja-JP" dirty="0"/>
              <a:t>Annotate one sample from each </a:t>
            </a:r>
            <a:br>
              <a:rPr kumimoji="1" lang="en-US" altLang="ja-JP" dirty="0"/>
            </a:br>
            <a:r>
              <a:rPr kumimoji="1" lang="en-US" altLang="ja-JP" dirty="0"/>
              <a:t>cluster and annotate pseudo labels</a:t>
            </a:r>
            <a:br>
              <a:rPr lang="en-US" altLang="ja-JP" dirty="0"/>
            </a:br>
            <a:r>
              <a:rPr lang="en-US" altLang="ja-JP" dirty="0"/>
              <a:t>to samples in the cluster</a:t>
            </a:r>
            <a:endParaRPr kumimoji="1" lang="en-US" altLang="ja-JP" dirty="0"/>
          </a:p>
        </p:txBody>
      </p:sp>
      <p:pic>
        <p:nvPicPr>
          <p:cNvPr id="5" name="Picture 4"/>
          <p:cNvPicPr>
            <a:picLocks noChangeAspect="1"/>
          </p:cNvPicPr>
          <p:nvPr/>
        </p:nvPicPr>
        <p:blipFill>
          <a:blip r:embed="rId2"/>
          <a:stretch>
            <a:fillRect/>
          </a:stretch>
        </p:blipFill>
        <p:spPr>
          <a:xfrm>
            <a:off x="6831106" y="4318150"/>
            <a:ext cx="4865470" cy="1674382"/>
          </a:xfrm>
          <a:prstGeom prst="rect">
            <a:avLst/>
          </a:prstGeom>
        </p:spPr>
      </p:pic>
      <p:pic>
        <p:nvPicPr>
          <p:cNvPr id="6" name="Picture 5"/>
          <p:cNvPicPr>
            <a:picLocks noChangeAspect="1"/>
          </p:cNvPicPr>
          <p:nvPr/>
        </p:nvPicPr>
        <p:blipFill>
          <a:blip r:embed="rId3"/>
          <a:stretch>
            <a:fillRect/>
          </a:stretch>
        </p:blipFill>
        <p:spPr>
          <a:xfrm>
            <a:off x="7828306" y="1963964"/>
            <a:ext cx="2541494" cy="1906121"/>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58</a:t>
            </a:fld>
            <a:endParaRPr lang="en-US" dirty="0"/>
          </a:p>
        </p:txBody>
      </p:sp>
    </p:spTree>
    <p:extLst>
      <p:ext uri="{BB962C8B-B14F-4D97-AF65-F5344CB8AC3E}">
        <p14:creationId xmlns:p14="http://schemas.microsoft.com/office/powerpoint/2010/main" val="59724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4. Expected Model Change / Expected Variance Reduction</a:t>
            </a:r>
            <a:endParaRPr kumimoji="1" lang="ja-JP" altLang="en-US" dirty="0"/>
          </a:p>
        </p:txBody>
      </p:sp>
      <p:sp>
        <p:nvSpPr>
          <p:cNvPr id="3" name="Content Placeholder 2"/>
          <p:cNvSpPr>
            <a:spLocks noGrp="1"/>
          </p:cNvSpPr>
          <p:nvPr>
            <p:ph idx="1"/>
          </p:nvPr>
        </p:nvSpPr>
        <p:spPr/>
        <p:txBody>
          <a:bodyPr/>
          <a:lstStyle/>
          <a:p>
            <a:endParaRPr kumimoji="1" lang="en-US" altLang="ja-JP" dirty="0"/>
          </a:p>
          <a:p>
            <a:r>
              <a:rPr lang="en-US" altLang="ja-JP" dirty="0"/>
              <a:t>Select sample which update the model to the best parameter</a:t>
            </a:r>
          </a:p>
          <a:p>
            <a:pPr lvl="1"/>
            <a:r>
              <a:rPr lang="en-US" altLang="ja-JP" dirty="0"/>
              <a:t>It requires re-train with every candidate</a:t>
            </a:r>
            <a:endParaRPr kumimoji="1" lang="en-US" altLang="ja-JP" dirty="0"/>
          </a:p>
        </p:txBody>
      </p:sp>
      <p:pic>
        <p:nvPicPr>
          <p:cNvPr id="4" name="Picture 3"/>
          <p:cNvPicPr>
            <a:picLocks noChangeAspect="1"/>
          </p:cNvPicPr>
          <p:nvPr/>
        </p:nvPicPr>
        <p:blipFill>
          <a:blip r:embed="rId2"/>
          <a:stretch>
            <a:fillRect/>
          </a:stretch>
        </p:blipFill>
        <p:spPr>
          <a:xfrm>
            <a:off x="2295049" y="3366931"/>
            <a:ext cx="7378700" cy="17018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59</a:t>
            </a:fld>
            <a:endParaRPr lang="en-US" dirty="0"/>
          </a:p>
        </p:txBody>
      </p:sp>
    </p:spTree>
    <p:extLst>
      <p:ext uri="{BB962C8B-B14F-4D97-AF65-F5344CB8AC3E}">
        <p14:creationId xmlns:p14="http://schemas.microsoft.com/office/powerpoint/2010/main" val="137995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Pathological image analysis</a:t>
            </a:r>
            <a:endParaRPr kumimoji="1" lang="ja-JP" altLang="en-US" dirty="0"/>
          </a:p>
        </p:txBody>
      </p:sp>
      <p:sp>
        <p:nvSpPr>
          <p:cNvPr id="3" name="Content Placeholder 2"/>
          <p:cNvSpPr>
            <a:spLocks noGrp="1"/>
          </p:cNvSpPr>
          <p:nvPr>
            <p:ph idx="1"/>
          </p:nvPr>
        </p:nvSpPr>
        <p:spPr/>
        <p:txBody>
          <a:bodyPr/>
          <a:lstStyle/>
          <a:p>
            <a:r>
              <a:rPr kumimoji="1" lang="en-US" altLang="ja-JP" dirty="0"/>
              <a:t>Task</a:t>
            </a:r>
          </a:p>
          <a:p>
            <a:pPr lvl="1"/>
            <a:r>
              <a:rPr lang="en-US" altLang="ja-JP" dirty="0"/>
              <a:t>WSI classification</a:t>
            </a:r>
          </a:p>
          <a:p>
            <a:pPr lvl="2"/>
            <a:r>
              <a:rPr kumimoji="1" lang="en-US" altLang="ja-JP" dirty="0"/>
              <a:t>Cancer or not</a:t>
            </a:r>
          </a:p>
          <a:p>
            <a:pPr lvl="2"/>
            <a:r>
              <a:rPr lang="en-US" altLang="ja-JP" dirty="0"/>
              <a:t>Subtype of cancer type</a:t>
            </a:r>
          </a:p>
          <a:p>
            <a:pPr marL="909637" lvl="2" indent="0">
              <a:buNone/>
            </a:pPr>
            <a:endParaRPr lang="en-US" altLang="ja-JP" dirty="0"/>
          </a:p>
          <a:p>
            <a:pPr lvl="1"/>
            <a:r>
              <a:rPr lang="en-US" altLang="ja-JP" dirty="0"/>
              <a:t>Detection / Segmentation</a:t>
            </a:r>
          </a:p>
          <a:p>
            <a:pPr lvl="2"/>
            <a:r>
              <a:rPr lang="en-US" altLang="ja-JP" dirty="0"/>
              <a:t>Cancer region</a:t>
            </a:r>
          </a:p>
          <a:p>
            <a:pPr lvl="2"/>
            <a:r>
              <a:rPr lang="en-US" altLang="ja-JP" dirty="0"/>
              <a:t>Certain types of cell</a:t>
            </a:r>
          </a:p>
          <a:p>
            <a:pPr lvl="2"/>
            <a:endParaRPr kumimoji="1" lang="en-US" altLang="ja-JP" dirty="0"/>
          </a:p>
          <a:p>
            <a:pPr lvl="2"/>
            <a:endParaRPr kumimoji="1" lang="en-US" altLang="ja-JP" dirty="0"/>
          </a:p>
          <a:p>
            <a:pPr lvl="1"/>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6</a:t>
            </a:fld>
            <a:endParaRPr lang="en-US" dirty="0"/>
          </a:p>
        </p:txBody>
      </p:sp>
      <p:pic>
        <p:nvPicPr>
          <p:cNvPr id="5" name="Picture 4"/>
          <p:cNvPicPr>
            <a:picLocks noChangeAspect="1"/>
          </p:cNvPicPr>
          <p:nvPr/>
        </p:nvPicPr>
        <p:blipFill>
          <a:blip r:embed="rId3"/>
          <a:stretch>
            <a:fillRect/>
          </a:stretch>
        </p:blipFill>
        <p:spPr>
          <a:xfrm>
            <a:off x="6242844" y="2025143"/>
            <a:ext cx="1308250" cy="1185394"/>
          </a:xfrm>
          <a:prstGeom prst="rect">
            <a:avLst/>
          </a:prstGeom>
        </p:spPr>
      </p:pic>
      <p:sp>
        <p:nvSpPr>
          <p:cNvPr id="6" name="Snip Diagonal Corner Rectangle 5"/>
          <p:cNvSpPr/>
          <p:nvPr/>
        </p:nvSpPr>
        <p:spPr>
          <a:xfrm>
            <a:off x="8761149" y="2250760"/>
            <a:ext cx="2108421" cy="734160"/>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000" dirty="0"/>
              <a:t>P (metastasis)</a:t>
            </a:r>
            <a:endParaRPr kumimoji="1" lang="ja-JP" altLang="en-US" sz="2000" dirty="0"/>
          </a:p>
        </p:txBody>
      </p:sp>
      <p:pic>
        <p:nvPicPr>
          <p:cNvPr id="7" name="Picture 6"/>
          <p:cNvPicPr>
            <a:picLocks noChangeAspect="1"/>
          </p:cNvPicPr>
          <p:nvPr/>
        </p:nvPicPr>
        <p:blipFill>
          <a:blip r:embed="rId4"/>
          <a:stretch>
            <a:fillRect/>
          </a:stretch>
        </p:blipFill>
        <p:spPr>
          <a:xfrm>
            <a:off x="8985807" y="4118695"/>
            <a:ext cx="1719386" cy="1314824"/>
          </a:xfrm>
          <a:prstGeom prst="rect">
            <a:avLst/>
          </a:prstGeom>
        </p:spPr>
      </p:pic>
      <p:pic>
        <p:nvPicPr>
          <p:cNvPr id="12" name="Picture 11"/>
          <p:cNvPicPr>
            <a:picLocks noChangeAspect="1"/>
          </p:cNvPicPr>
          <p:nvPr/>
        </p:nvPicPr>
        <p:blipFill>
          <a:blip r:embed="rId5"/>
          <a:stretch>
            <a:fillRect/>
          </a:stretch>
        </p:blipFill>
        <p:spPr>
          <a:xfrm>
            <a:off x="6319440" y="4108382"/>
            <a:ext cx="1155057" cy="1325137"/>
          </a:xfrm>
          <a:prstGeom prst="rect">
            <a:avLst/>
          </a:prstGeom>
        </p:spPr>
      </p:pic>
      <p:sp>
        <p:nvSpPr>
          <p:cNvPr id="13" name="Right Arrow 12"/>
          <p:cNvSpPr/>
          <p:nvPr/>
        </p:nvSpPr>
        <p:spPr>
          <a:xfrm>
            <a:off x="7903029" y="2465614"/>
            <a:ext cx="506185" cy="37555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4" name="TextBox 13"/>
          <p:cNvSpPr txBox="1"/>
          <p:nvPr/>
        </p:nvSpPr>
        <p:spPr>
          <a:xfrm>
            <a:off x="7705518" y="1989001"/>
            <a:ext cx="879664" cy="369332"/>
          </a:xfrm>
          <a:prstGeom prst="rect">
            <a:avLst/>
          </a:prstGeom>
          <a:noFill/>
        </p:spPr>
        <p:txBody>
          <a:bodyPr wrap="none" rtlCol="0">
            <a:spAutoFit/>
          </a:bodyPr>
          <a:lstStyle/>
          <a:p>
            <a:r>
              <a:rPr kumimoji="1" lang="en-US" altLang="ja-JP"/>
              <a:t>Classify</a:t>
            </a:r>
            <a:endParaRPr kumimoji="1" lang="ja-JP" altLang="en-US" dirty="0"/>
          </a:p>
        </p:txBody>
      </p:sp>
      <p:sp>
        <p:nvSpPr>
          <p:cNvPr id="15" name="Right Arrow 14"/>
          <p:cNvSpPr/>
          <p:nvPr/>
        </p:nvSpPr>
        <p:spPr>
          <a:xfrm>
            <a:off x="7903029" y="4588329"/>
            <a:ext cx="506185" cy="37555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6" name="TextBox 15"/>
          <p:cNvSpPr txBox="1"/>
          <p:nvPr/>
        </p:nvSpPr>
        <p:spPr>
          <a:xfrm>
            <a:off x="9244433" y="1769761"/>
            <a:ext cx="1141851" cy="369332"/>
          </a:xfrm>
          <a:prstGeom prst="rect">
            <a:avLst/>
          </a:prstGeom>
          <a:noFill/>
        </p:spPr>
        <p:txBody>
          <a:bodyPr wrap="none" rtlCol="0">
            <a:spAutoFit/>
          </a:bodyPr>
          <a:lstStyle/>
          <a:p>
            <a:r>
              <a:rPr kumimoji="1" lang="en-US" altLang="ja-JP"/>
              <a:t>Prediction</a:t>
            </a:r>
            <a:endParaRPr kumimoji="1" lang="ja-JP" altLang="en-US" dirty="0"/>
          </a:p>
        </p:txBody>
      </p:sp>
      <p:sp>
        <p:nvSpPr>
          <p:cNvPr id="17" name="TextBox 16"/>
          <p:cNvSpPr txBox="1"/>
          <p:nvPr/>
        </p:nvSpPr>
        <p:spPr>
          <a:xfrm>
            <a:off x="7474497" y="4034927"/>
            <a:ext cx="1490664" cy="369332"/>
          </a:xfrm>
          <a:prstGeom prst="rect">
            <a:avLst/>
          </a:prstGeom>
          <a:noFill/>
        </p:spPr>
        <p:txBody>
          <a:bodyPr wrap="none" rtlCol="0">
            <a:spAutoFit/>
          </a:bodyPr>
          <a:lstStyle/>
          <a:p>
            <a:r>
              <a:rPr kumimoji="1" lang="en-US" altLang="ja-JP"/>
              <a:t>Segmentation</a:t>
            </a:r>
            <a:endParaRPr kumimoji="1" lang="ja-JP" altLang="en-US" dirty="0"/>
          </a:p>
        </p:txBody>
      </p:sp>
    </p:spTree>
    <p:extLst>
      <p:ext uri="{BB962C8B-B14F-4D97-AF65-F5344CB8AC3E}">
        <p14:creationId xmlns:p14="http://schemas.microsoft.com/office/powerpoint/2010/main" val="1351797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Active Learning with Pathological images</a:t>
            </a:r>
            <a:endParaRPr kumimoji="1" lang="ja-JP" altLang="en-US" dirty="0"/>
          </a:p>
        </p:txBody>
      </p:sp>
      <p:sp>
        <p:nvSpPr>
          <p:cNvPr id="3" name="Content Placeholder 2"/>
          <p:cNvSpPr>
            <a:spLocks noGrp="1"/>
          </p:cNvSpPr>
          <p:nvPr>
            <p:ph idx="1"/>
          </p:nvPr>
        </p:nvSpPr>
        <p:spPr/>
        <p:txBody>
          <a:bodyPr/>
          <a:lstStyle/>
          <a:p>
            <a:r>
              <a:rPr kumimoji="1" lang="en-US" altLang="ja-JP" dirty="0"/>
              <a:t>It reduce labelling cost</a:t>
            </a:r>
          </a:p>
          <a:p>
            <a:r>
              <a:rPr lang="en-US" altLang="ja-JP" dirty="0"/>
              <a:t>There are many similar samples in each slide</a:t>
            </a:r>
          </a:p>
          <a:p>
            <a:pPr lvl="1"/>
            <a:r>
              <a:rPr lang="en-US" altLang="ja-JP" dirty="0"/>
              <a:t>Similar in Texture!</a:t>
            </a:r>
          </a:p>
          <a:p>
            <a:pPr lvl="1"/>
            <a:r>
              <a:rPr lang="en-US" altLang="ja-JP" dirty="0"/>
              <a:t>We may use deep texture presentation</a:t>
            </a:r>
            <a:br>
              <a:rPr lang="en-US" altLang="ja-JP" dirty="0"/>
            </a:br>
            <a:r>
              <a:rPr lang="en-US" altLang="ja-JP" dirty="0"/>
              <a:t>for clustering</a:t>
            </a:r>
          </a:p>
          <a:p>
            <a:endParaRPr lang="en-US" altLang="ja-JP" dirty="0"/>
          </a:p>
          <a:p>
            <a:endParaRPr lang="en-US" altLang="ja-JP" dirty="0"/>
          </a:p>
        </p:txBody>
      </p:sp>
      <p:grpSp>
        <p:nvGrpSpPr>
          <p:cNvPr id="4" name="Group 3"/>
          <p:cNvGrpSpPr/>
          <p:nvPr/>
        </p:nvGrpSpPr>
        <p:grpSpPr>
          <a:xfrm>
            <a:off x="6898747" y="3065928"/>
            <a:ext cx="5293253" cy="3040133"/>
            <a:chOff x="2378541" y="2357952"/>
            <a:chExt cx="7558429" cy="3981193"/>
          </a:xfrm>
        </p:grpSpPr>
        <p:pic>
          <p:nvPicPr>
            <p:cNvPr id="5" name="Picture 4"/>
            <p:cNvPicPr>
              <a:picLocks noChangeAspect="1"/>
            </p:cNvPicPr>
            <p:nvPr/>
          </p:nvPicPr>
          <p:blipFill>
            <a:blip r:embed="rId2"/>
            <a:stretch>
              <a:fillRect/>
            </a:stretch>
          </p:blipFill>
          <p:spPr>
            <a:xfrm>
              <a:off x="2378541" y="3609577"/>
              <a:ext cx="3289300" cy="2463800"/>
            </a:xfrm>
            <a:prstGeom prst="rect">
              <a:avLst/>
            </a:prstGeom>
          </p:spPr>
        </p:pic>
        <p:pic>
          <p:nvPicPr>
            <p:cNvPr id="6" name="Picture 5"/>
            <p:cNvPicPr>
              <a:picLocks noChangeAspect="1"/>
            </p:cNvPicPr>
            <p:nvPr/>
          </p:nvPicPr>
          <p:blipFill>
            <a:blip r:embed="rId3"/>
            <a:stretch>
              <a:fillRect/>
            </a:stretch>
          </p:blipFill>
          <p:spPr>
            <a:xfrm>
              <a:off x="3234206" y="2357952"/>
              <a:ext cx="3492500" cy="2324100"/>
            </a:xfrm>
            <a:prstGeom prst="rect">
              <a:avLst/>
            </a:prstGeom>
          </p:spPr>
        </p:pic>
        <p:pic>
          <p:nvPicPr>
            <p:cNvPr id="7" name="Picture 6"/>
            <p:cNvPicPr>
              <a:picLocks noChangeAspect="1"/>
            </p:cNvPicPr>
            <p:nvPr/>
          </p:nvPicPr>
          <p:blipFill>
            <a:blip r:embed="rId4"/>
            <a:stretch>
              <a:fillRect/>
            </a:stretch>
          </p:blipFill>
          <p:spPr>
            <a:xfrm>
              <a:off x="5466858" y="4015045"/>
              <a:ext cx="3492500" cy="2324100"/>
            </a:xfrm>
            <a:prstGeom prst="rect">
              <a:avLst/>
            </a:prstGeom>
          </p:spPr>
        </p:pic>
        <p:pic>
          <p:nvPicPr>
            <p:cNvPr id="8" name="Picture 7"/>
            <p:cNvPicPr>
              <a:picLocks noChangeAspect="1"/>
            </p:cNvPicPr>
            <p:nvPr/>
          </p:nvPicPr>
          <p:blipFill>
            <a:blip r:embed="rId5"/>
            <a:stretch>
              <a:fillRect/>
            </a:stretch>
          </p:blipFill>
          <p:spPr>
            <a:xfrm>
              <a:off x="6846990" y="2575539"/>
              <a:ext cx="3089980" cy="2317485"/>
            </a:xfrm>
            <a:prstGeom prst="rect">
              <a:avLst/>
            </a:prstGeom>
          </p:spPr>
        </p:pic>
      </p:grpSp>
      <p:sp>
        <p:nvSpPr>
          <p:cNvPr id="9" name="Slide Number Placeholder 8"/>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20658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Pathological image </a:t>
            </a:r>
            <a:r>
              <a:rPr lang="en-US" altLang="ja-JP" dirty="0"/>
              <a:t>a</a:t>
            </a:r>
            <a:r>
              <a:rPr kumimoji="1" lang="en-US" altLang="ja-JP" dirty="0"/>
              <a:t>nalysis</a:t>
            </a:r>
            <a:endParaRPr kumimoji="1" lang="ja-JP" altLang="en-US" dirty="0"/>
          </a:p>
        </p:txBody>
      </p:sp>
      <p:sp>
        <p:nvSpPr>
          <p:cNvPr id="3" name="Content Placeholder 2"/>
          <p:cNvSpPr>
            <a:spLocks noGrp="1"/>
          </p:cNvSpPr>
          <p:nvPr>
            <p:ph idx="1"/>
          </p:nvPr>
        </p:nvSpPr>
        <p:spPr/>
        <p:txBody>
          <a:bodyPr/>
          <a:lstStyle/>
          <a:p>
            <a:r>
              <a:rPr lang="en-US" altLang="ja-JP" dirty="0"/>
              <a:t>Typical flow </a:t>
            </a:r>
          </a:p>
          <a:p>
            <a:pPr marL="928687" lvl="1" indent="-457200">
              <a:buFont typeface="+mj-lt"/>
              <a:buAutoNum type="arabicPeriod"/>
            </a:pPr>
            <a:r>
              <a:rPr lang="en-US" altLang="ja-JP" dirty="0"/>
              <a:t>Extract patches from WSI</a:t>
            </a:r>
          </a:p>
          <a:p>
            <a:pPr marL="928687" lvl="1" indent="-457200">
              <a:buFont typeface="+mj-lt"/>
              <a:buAutoNum type="arabicPeriod"/>
            </a:pPr>
            <a:r>
              <a:rPr lang="en-US" altLang="ja-JP" dirty="0"/>
              <a:t>Patch-based Classification</a:t>
            </a:r>
          </a:p>
          <a:p>
            <a:pPr marL="928687" lvl="1" indent="-457200">
              <a:buFont typeface="+mj-lt"/>
              <a:buAutoNum type="arabicPeriod"/>
            </a:pPr>
            <a:r>
              <a:rPr lang="en-US" altLang="ja-JP" dirty="0"/>
              <a:t>Aggregation model for final output</a:t>
            </a:r>
          </a:p>
          <a:p>
            <a:endParaRPr lang="en-US" altLang="ja-JP" dirty="0"/>
          </a:p>
          <a:p>
            <a:pPr lvl="1"/>
            <a:endParaRPr lang="en-US" altLang="ja-JP"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7</a:t>
            </a:fld>
            <a:endParaRPr lang="en-US" dirty="0"/>
          </a:p>
        </p:txBody>
      </p:sp>
      <p:grpSp>
        <p:nvGrpSpPr>
          <p:cNvPr id="5" name="Group 4"/>
          <p:cNvGrpSpPr/>
          <p:nvPr/>
        </p:nvGrpSpPr>
        <p:grpSpPr>
          <a:xfrm>
            <a:off x="755651" y="2873326"/>
            <a:ext cx="11049570" cy="2393256"/>
            <a:chOff x="-1219200" y="1191906"/>
            <a:chExt cx="12510888" cy="2985016"/>
          </a:xfrm>
        </p:grpSpPr>
        <p:sp>
          <p:nvSpPr>
            <p:cNvPr id="6" name="Right Arrow 5"/>
            <p:cNvSpPr/>
            <p:nvPr/>
          </p:nvSpPr>
          <p:spPr>
            <a:xfrm>
              <a:off x="517560" y="3225711"/>
              <a:ext cx="997857" cy="3869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7" name="Picture 6"/>
            <p:cNvPicPr>
              <a:picLocks noChangeAspect="1"/>
            </p:cNvPicPr>
            <p:nvPr/>
          </p:nvPicPr>
          <p:blipFill>
            <a:blip r:embed="rId3"/>
            <a:stretch>
              <a:fillRect/>
            </a:stretch>
          </p:blipFill>
          <p:spPr>
            <a:xfrm>
              <a:off x="5556332" y="2706234"/>
              <a:ext cx="1481267" cy="1470688"/>
            </a:xfrm>
            <a:prstGeom prst="rect">
              <a:avLst/>
            </a:prstGeom>
          </p:spPr>
        </p:pic>
        <p:pic>
          <p:nvPicPr>
            <p:cNvPr id="8" name="Picture 7"/>
            <p:cNvPicPr>
              <a:picLocks noChangeAspect="1"/>
            </p:cNvPicPr>
            <p:nvPr/>
          </p:nvPicPr>
          <p:blipFill>
            <a:blip r:embed="rId4"/>
            <a:stretch>
              <a:fillRect/>
            </a:stretch>
          </p:blipFill>
          <p:spPr>
            <a:xfrm>
              <a:off x="-1219200" y="2617013"/>
              <a:ext cx="1481267" cy="1478496"/>
            </a:xfrm>
            <a:prstGeom prst="rect">
              <a:avLst/>
            </a:prstGeom>
          </p:spPr>
        </p:pic>
        <p:sp>
          <p:nvSpPr>
            <p:cNvPr id="9" name="Rectangle 8"/>
            <p:cNvSpPr/>
            <p:nvPr/>
          </p:nvSpPr>
          <p:spPr>
            <a:xfrm>
              <a:off x="3285078" y="2592709"/>
              <a:ext cx="2350185" cy="729367"/>
            </a:xfrm>
            <a:prstGeom prst="rect">
              <a:avLst/>
            </a:prstGeom>
          </p:spPr>
          <p:txBody>
            <a:bodyPr wrap="square">
              <a:spAutoFit/>
            </a:bodyPr>
            <a:lstStyle/>
            <a:p>
              <a:pPr algn="ctr"/>
              <a:r>
                <a:rPr kumimoji="1" lang="en-US" altLang="ja-JP" sz="1600" b="1" dirty="0"/>
                <a:t>Patch-based</a:t>
              </a:r>
            </a:p>
            <a:p>
              <a:pPr algn="ctr"/>
              <a:r>
                <a:rPr kumimoji="1" lang="en-US" altLang="ja-JP" sz="1600" b="1" dirty="0"/>
                <a:t>Classification</a:t>
              </a:r>
              <a:endParaRPr kumimoji="1" lang="ja-JP" altLang="en-US" sz="1600" b="1" dirty="0"/>
            </a:p>
          </p:txBody>
        </p:sp>
        <p:sp>
          <p:nvSpPr>
            <p:cNvPr id="10" name="TextBox 9"/>
            <p:cNvSpPr txBox="1"/>
            <p:nvPr/>
          </p:nvSpPr>
          <p:spPr>
            <a:xfrm>
              <a:off x="5085296" y="2188609"/>
              <a:ext cx="2564961" cy="460654"/>
            </a:xfrm>
            <a:prstGeom prst="rect">
              <a:avLst/>
            </a:prstGeom>
            <a:noFill/>
          </p:spPr>
          <p:txBody>
            <a:bodyPr wrap="none" rtlCol="0">
              <a:spAutoFit/>
            </a:bodyPr>
            <a:lstStyle/>
            <a:p>
              <a:r>
                <a:rPr kumimoji="1" lang="en-US" altLang="ja-JP" b="1" dirty="0"/>
                <a:t>Probability  </a:t>
              </a:r>
              <a:r>
                <a:rPr kumimoji="1" lang="en-US" altLang="ja-JP" b="1" dirty="0" err="1"/>
                <a:t>Heatmap</a:t>
              </a:r>
              <a:r>
                <a:rPr kumimoji="1" lang="en-US" altLang="ja-JP" b="1" dirty="0"/>
                <a:t> </a:t>
              </a:r>
              <a:endParaRPr kumimoji="1" lang="ja-JP" altLang="en-US" b="1" dirty="0"/>
            </a:p>
          </p:txBody>
        </p:sp>
        <p:sp>
          <p:nvSpPr>
            <p:cNvPr id="11" name="TextBox 10"/>
            <p:cNvSpPr txBox="1"/>
            <p:nvPr/>
          </p:nvSpPr>
          <p:spPr>
            <a:xfrm>
              <a:off x="-723962" y="2188609"/>
              <a:ext cx="986029" cy="460654"/>
            </a:xfrm>
            <a:prstGeom prst="rect">
              <a:avLst/>
            </a:prstGeom>
            <a:noFill/>
          </p:spPr>
          <p:txBody>
            <a:bodyPr wrap="square" rtlCol="0">
              <a:spAutoFit/>
            </a:bodyPr>
            <a:lstStyle/>
            <a:p>
              <a:r>
                <a:rPr kumimoji="1" lang="en-US" altLang="ja-JP" b="1" dirty="0"/>
                <a:t>WSI</a:t>
              </a:r>
              <a:endParaRPr kumimoji="1" lang="ja-JP" altLang="en-US" b="1" dirty="0"/>
            </a:p>
          </p:txBody>
        </p:sp>
        <p:grpSp>
          <p:nvGrpSpPr>
            <p:cNvPr id="12" name="Group 11"/>
            <p:cNvGrpSpPr/>
            <p:nvPr/>
          </p:nvGrpSpPr>
          <p:grpSpPr>
            <a:xfrm>
              <a:off x="1794256" y="2736422"/>
              <a:ext cx="1884354" cy="1384767"/>
              <a:chOff x="4706250" y="2866027"/>
              <a:chExt cx="3087467" cy="2499628"/>
            </a:xfrm>
          </p:grpSpPr>
          <p:pic>
            <p:nvPicPr>
              <p:cNvPr id="20" name="Picture 19"/>
              <p:cNvPicPr>
                <a:picLocks noChangeAspect="1"/>
              </p:cNvPicPr>
              <p:nvPr/>
            </p:nvPicPr>
            <p:blipFill>
              <a:blip r:embed="rId5"/>
              <a:stretch>
                <a:fillRect/>
              </a:stretch>
            </p:blipFill>
            <p:spPr>
              <a:xfrm>
                <a:off x="5990317" y="2866027"/>
                <a:ext cx="1803400" cy="1778000"/>
              </a:xfrm>
              <a:prstGeom prst="rect">
                <a:avLst/>
              </a:prstGeom>
            </p:spPr>
          </p:pic>
          <p:grpSp>
            <p:nvGrpSpPr>
              <p:cNvPr id="21" name="Group 20"/>
              <p:cNvGrpSpPr/>
              <p:nvPr/>
            </p:nvGrpSpPr>
            <p:grpSpPr>
              <a:xfrm>
                <a:off x="4706250" y="3074360"/>
                <a:ext cx="2749123" cy="2291295"/>
                <a:chOff x="4303628" y="2497862"/>
                <a:chExt cx="2749123" cy="2291295"/>
              </a:xfrm>
            </p:grpSpPr>
            <p:pic>
              <p:nvPicPr>
                <p:cNvPr id="22" name="Picture 21"/>
                <p:cNvPicPr>
                  <a:picLocks noChangeAspect="1"/>
                </p:cNvPicPr>
                <p:nvPr/>
              </p:nvPicPr>
              <p:blipFill>
                <a:blip r:embed="rId6"/>
                <a:stretch>
                  <a:fillRect/>
                </a:stretch>
              </p:blipFill>
              <p:spPr>
                <a:xfrm>
                  <a:off x="5236651" y="2497862"/>
                  <a:ext cx="1816100" cy="1778000"/>
                </a:xfrm>
                <a:prstGeom prst="rect">
                  <a:avLst/>
                </a:prstGeom>
              </p:spPr>
            </p:pic>
            <p:pic>
              <p:nvPicPr>
                <p:cNvPr id="23" name="Picture 22"/>
                <p:cNvPicPr>
                  <a:picLocks noChangeAspect="1"/>
                </p:cNvPicPr>
                <p:nvPr/>
              </p:nvPicPr>
              <p:blipFill>
                <a:blip r:embed="rId7"/>
                <a:stretch>
                  <a:fillRect/>
                </a:stretch>
              </p:blipFill>
              <p:spPr>
                <a:xfrm>
                  <a:off x="4944078" y="2606881"/>
                  <a:ext cx="1803400" cy="1816100"/>
                </a:xfrm>
                <a:prstGeom prst="rect">
                  <a:avLst/>
                </a:prstGeom>
              </p:spPr>
            </p:pic>
            <p:pic>
              <p:nvPicPr>
                <p:cNvPr id="24" name="Picture 23"/>
                <p:cNvPicPr>
                  <a:picLocks noChangeAspect="1"/>
                </p:cNvPicPr>
                <p:nvPr/>
              </p:nvPicPr>
              <p:blipFill>
                <a:blip r:embed="rId8"/>
                <a:stretch>
                  <a:fillRect/>
                </a:stretch>
              </p:blipFill>
              <p:spPr>
                <a:xfrm>
                  <a:off x="4549445" y="2834091"/>
                  <a:ext cx="1790700" cy="1816100"/>
                </a:xfrm>
                <a:prstGeom prst="rect">
                  <a:avLst/>
                </a:prstGeom>
              </p:spPr>
            </p:pic>
            <p:pic>
              <p:nvPicPr>
                <p:cNvPr id="25" name="Picture 24"/>
                <p:cNvPicPr>
                  <a:picLocks noChangeAspect="1"/>
                </p:cNvPicPr>
                <p:nvPr/>
              </p:nvPicPr>
              <p:blipFill>
                <a:blip r:embed="rId9"/>
                <a:stretch>
                  <a:fillRect/>
                </a:stretch>
              </p:blipFill>
              <p:spPr>
                <a:xfrm>
                  <a:off x="4303628" y="3011158"/>
                  <a:ext cx="1752601" cy="1777999"/>
                </a:xfrm>
                <a:prstGeom prst="rect">
                  <a:avLst/>
                </a:prstGeom>
              </p:spPr>
            </p:pic>
          </p:grpSp>
        </p:grpSp>
        <p:sp>
          <p:nvSpPr>
            <p:cNvPr id="13" name="TextBox 12"/>
            <p:cNvSpPr txBox="1"/>
            <p:nvPr/>
          </p:nvSpPr>
          <p:spPr>
            <a:xfrm>
              <a:off x="8437576" y="1191906"/>
              <a:ext cx="2854112" cy="460654"/>
            </a:xfrm>
            <a:prstGeom prst="rect">
              <a:avLst/>
            </a:prstGeom>
            <a:noFill/>
          </p:spPr>
          <p:txBody>
            <a:bodyPr wrap="square" rtlCol="0">
              <a:spAutoFit/>
            </a:bodyPr>
            <a:lstStyle/>
            <a:p>
              <a:pPr algn="ctr"/>
              <a:r>
                <a:rPr kumimoji="1" lang="en-US" altLang="ja-JP" b="1" dirty="0"/>
                <a:t>Slide-level Prediction</a:t>
              </a:r>
              <a:endParaRPr kumimoji="1" lang="ja-JP" altLang="en-US" b="1" dirty="0"/>
            </a:p>
          </p:txBody>
        </p:sp>
        <p:sp>
          <p:nvSpPr>
            <p:cNvPr id="14" name="Snip Diagonal Corner Rectangle 13"/>
            <p:cNvSpPr/>
            <p:nvPr/>
          </p:nvSpPr>
          <p:spPr>
            <a:xfrm>
              <a:off x="8671000" y="1695949"/>
              <a:ext cx="2387262" cy="915689"/>
            </a:xfrm>
            <a:prstGeom prst="snip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000" dirty="0"/>
                <a:t>P (metastasis)</a:t>
              </a:r>
              <a:endParaRPr kumimoji="1" lang="ja-JP" altLang="en-US" sz="2000" dirty="0"/>
            </a:p>
          </p:txBody>
        </p:sp>
        <p:sp>
          <p:nvSpPr>
            <p:cNvPr id="15" name="TextBox 14"/>
            <p:cNvSpPr txBox="1"/>
            <p:nvPr/>
          </p:nvSpPr>
          <p:spPr>
            <a:xfrm>
              <a:off x="7173394" y="3322076"/>
              <a:ext cx="1376715" cy="422265"/>
            </a:xfrm>
            <a:prstGeom prst="rect">
              <a:avLst/>
            </a:prstGeom>
            <a:noFill/>
          </p:spPr>
          <p:txBody>
            <a:bodyPr wrap="none" rtlCol="0">
              <a:spAutoFit/>
            </a:bodyPr>
            <a:lstStyle/>
            <a:p>
              <a:r>
                <a:rPr kumimoji="1" lang="en-US" altLang="ja-JP" sz="1600" b="1" dirty="0"/>
                <a:t>Aggregation</a:t>
              </a:r>
              <a:endParaRPr kumimoji="1" lang="ja-JP" altLang="en-US" sz="1400" b="1" dirty="0"/>
            </a:p>
          </p:txBody>
        </p:sp>
        <p:sp>
          <p:nvSpPr>
            <p:cNvPr id="16" name="TextBox 15"/>
            <p:cNvSpPr txBox="1"/>
            <p:nvPr/>
          </p:nvSpPr>
          <p:spPr>
            <a:xfrm>
              <a:off x="241793" y="2749985"/>
              <a:ext cx="1770063" cy="422265"/>
            </a:xfrm>
            <a:prstGeom prst="rect">
              <a:avLst/>
            </a:prstGeom>
            <a:noFill/>
          </p:spPr>
          <p:txBody>
            <a:bodyPr wrap="none" rtlCol="0">
              <a:spAutoFit/>
            </a:bodyPr>
            <a:lstStyle/>
            <a:p>
              <a:r>
                <a:rPr kumimoji="1" lang="en-US" altLang="ja-JP" sz="1600" b="1"/>
                <a:t>Patch Extraction</a:t>
              </a:r>
              <a:endParaRPr kumimoji="1" lang="ja-JP" altLang="en-US" sz="1600" b="1" dirty="0"/>
            </a:p>
          </p:txBody>
        </p:sp>
        <p:sp>
          <p:nvSpPr>
            <p:cNvPr id="17" name="Right Arrow 16"/>
            <p:cNvSpPr/>
            <p:nvPr/>
          </p:nvSpPr>
          <p:spPr>
            <a:xfrm>
              <a:off x="4009423" y="3225711"/>
              <a:ext cx="997857" cy="38693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8" name="Right Arrow 17"/>
            <p:cNvSpPr/>
            <p:nvPr/>
          </p:nvSpPr>
          <p:spPr>
            <a:xfrm rot="19800000">
              <a:off x="7418749" y="2865898"/>
              <a:ext cx="997857" cy="38693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9" name="TextBox 18"/>
            <p:cNvSpPr txBox="1"/>
            <p:nvPr/>
          </p:nvSpPr>
          <p:spPr>
            <a:xfrm>
              <a:off x="1964390" y="2188609"/>
              <a:ext cx="1767086" cy="460654"/>
            </a:xfrm>
            <a:prstGeom prst="rect">
              <a:avLst/>
            </a:prstGeom>
            <a:noFill/>
          </p:spPr>
          <p:txBody>
            <a:bodyPr wrap="none" rtlCol="0">
              <a:spAutoFit/>
            </a:bodyPr>
            <a:lstStyle/>
            <a:p>
              <a:r>
                <a:rPr kumimoji="1" lang="en-US" altLang="ja-JP" b="1" dirty="0"/>
                <a:t>Image patches</a:t>
              </a:r>
              <a:endParaRPr kumimoji="1" lang="ja-JP" altLang="en-US" b="1" dirty="0"/>
            </a:p>
          </p:txBody>
        </p:sp>
      </p:grpSp>
      <p:sp>
        <p:nvSpPr>
          <p:cNvPr id="26" name="TextBox 25"/>
          <p:cNvSpPr txBox="1"/>
          <p:nvPr/>
        </p:nvSpPr>
        <p:spPr>
          <a:xfrm>
            <a:off x="2062701" y="6017571"/>
            <a:ext cx="8677697" cy="461665"/>
          </a:xfrm>
          <a:prstGeom prst="rect">
            <a:avLst/>
          </a:prstGeom>
          <a:noFill/>
        </p:spPr>
        <p:txBody>
          <a:bodyPr wrap="none" rtlCol="0">
            <a:spAutoFit/>
          </a:bodyPr>
          <a:lstStyle/>
          <a:p>
            <a:r>
              <a:rPr kumimoji="1" lang="en-US" altLang="ja-JP" sz="2400" b="1" dirty="0"/>
              <a:t>As general image analysis, patch-based classifier </a:t>
            </a:r>
            <a:r>
              <a:rPr kumimoji="1" lang="en-US" altLang="ja-JP" sz="2400" b="1"/>
              <a:t>is most important</a:t>
            </a:r>
            <a:endParaRPr kumimoji="1" lang="ja-JP" altLang="en-US" sz="2400" b="1" dirty="0"/>
          </a:p>
        </p:txBody>
      </p:sp>
      <p:sp>
        <p:nvSpPr>
          <p:cNvPr id="48" name="Right Arrow 47"/>
          <p:cNvSpPr/>
          <p:nvPr/>
        </p:nvSpPr>
        <p:spPr>
          <a:xfrm rot="1800000">
            <a:off x="8365683" y="5021184"/>
            <a:ext cx="881304" cy="31022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49" name="Picture 48"/>
          <p:cNvPicPr>
            <a:picLocks noChangeAspect="1"/>
          </p:cNvPicPr>
          <p:nvPr/>
        </p:nvPicPr>
        <p:blipFill>
          <a:blip r:embed="rId10"/>
          <a:stretch>
            <a:fillRect/>
          </a:stretch>
        </p:blipFill>
        <p:spPr>
          <a:xfrm>
            <a:off x="9849902" y="4831767"/>
            <a:ext cx="1215601" cy="929577"/>
          </a:xfrm>
          <a:prstGeom prst="rect">
            <a:avLst/>
          </a:prstGeom>
        </p:spPr>
      </p:pic>
      <p:sp>
        <p:nvSpPr>
          <p:cNvPr id="50" name="TextBox 49"/>
          <p:cNvSpPr txBox="1"/>
          <p:nvPr/>
        </p:nvSpPr>
        <p:spPr>
          <a:xfrm>
            <a:off x="9503803" y="4457704"/>
            <a:ext cx="2113977" cy="369332"/>
          </a:xfrm>
          <a:prstGeom prst="rect">
            <a:avLst/>
          </a:prstGeom>
          <a:noFill/>
        </p:spPr>
        <p:txBody>
          <a:bodyPr wrap="none" rtlCol="0">
            <a:spAutoFit/>
          </a:bodyPr>
          <a:lstStyle/>
          <a:p>
            <a:r>
              <a:rPr kumimoji="1" lang="en-US" altLang="ja-JP" b="1"/>
              <a:t>Segmentation result</a:t>
            </a:r>
            <a:endParaRPr kumimoji="1" lang="ja-JP" altLang="en-US" b="1" dirty="0"/>
          </a:p>
        </p:txBody>
      </p:sp>
    </p:spTree>
    <p:extLst>
      <p:ext uri="{BB962C8B-B14F-4D97-AF65-F5344CB8AC3E}">
        <p14:creationId xmlns:p14="http://schemas.microsoft.com/office/powerpoint/2010/main" val="89093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Pathological image analysis</a:t>
            </a:r>
            <a:endParaRPr kumimoji="1" lang="ja-JP" altLang="en-US" dirty="0"/>
          </a:p>
        </p:txBody>
      </p:sp>
      <p:sp>
        <p:nvSpPr>
          <p:cNvPr id="3" name="Content Placeholder 2"/>
          <p:cNvSpPr>
            <a:spLocks noGrp="1"/>
          </p:cNvSpPr>
          <p:nvPr>
            <p:ph idx="1"/>
          </p:nvPr>
        </p:nvSpPr>
        <p:spPr/>
        <p:txBody>
          <a:bodyPr/>
          <a:lstStyle/>
          <a:p>
            <a:pPr marL="360000" lvl="2" indent="-469900">
              <a:buFont typeface="Wingdings" pitchFamily="2" charset="2"/>
              <a:buChar char="o"/>
            </a:pPr>
            <a:r>
              <a:rPr lang="en-US" altLang="ja-JP" sz="2800" dirty="0"/>
              <a:t>Recently, almost all research use CNN for patch-based classifier</a:t>
            </a:r>
            <a:endParaRPr lang="en-US" altLang="ja-JP" dirty="0"/>
          </a:p>
          <a:p>
            <a:pPr lvl="1"/>
            <a:r>
              <a:rPr lang="en-US" altLang="ja-JP" dirty="0" err="1"/>
              <a:t>Camelyon</a:t>
            </a:r>
            <a:r>
              <a:rPr lang="en-US" altLang="ja-JP" dirty="0"/>
              <a:t> Challenge  </a:t>
            </a:r>
            <a:r>
              <a:rPr lang="en-US" altLang="ja-JP" sz="1800" dirty="0"/>
              <a:t>[</a:t>
            </a:r>
            <a:r>
              <a:rPr lang="en-US" altLang="ja-JP" sz="1800" dirty="0" err="1"/>
              <a:t>Geessink</a:t>
            </a:r>
            <a:r>
              <a:rPr lang="en-US" altLang="ja-JP" sz="1800" dirty="0"/>
              <a:t> et al. 2017]</a:t>
            </a:r>
            <a:endParaRPr lang="en-US" altLang="ja-JP" dirty="0"/>
          </a:p>
          <a:p>
            <a:pPr lvl="2"/>
            <a:r>
              <a:rPr lang="en-US" altLang="ja-JP" dirty="0"/>
              <a:t>Detection of metastasis of breast cancer</a:t>
            </a:r>
          </a:p>
          <a:p>
            <a:pPr lvl="2"/>
            <a:r>
              <a:rPr lang="en-US" altLang="ja-JP" dirty="0"/>
              <a:t>Accurate annotation of every patch is available</a:t>
            </a:r>
          </a:p>
          <a:p>
            <a:pPr lvl="2"/>
            <a:endParaRPr lang="en-US" altLang="ja-JP" dirty="0"/>
          </a:p>
          <a:p>
            <a:pPr marL="471487" lvl="1" indent="0">
              <a:buNone/>
            </a:pPr>
            <a:endParaRPr lang="en-US" altLang="ja-JP" sz="1600" dirty="0"/>
          </a:p>
          <a:p>
            <a:endParaRPr kumimoji="1" lang="ja-JP" altLang="en-US" dirty="0"/>
          </a:p>
        </p:txBody>
      </p:sp>
      <p:sp>
        <p:nvSpPr>
          <p:cNvPr id="4" name="Slide Number Placeholder 3"/>
          <p:cNvSpPr>
            <a:spLocks noGrp="1"/>
          </p:cNvSpPr>
          <p:nvPr>
            <p:ph type="sldNum" sz="quarter" idx="11"/>
          </p:nvPr>
        </p:nvSpPr>
        <p:spPr/>
        <p:txBody>
          <a:bodyPr/>
          <a:lstStyle/>
          <a:p>
            <a:fld id="{4FAB73BC-B049-4115-A692-8D63A059BFB8}"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1243597" y="3738435"/>
            <a:ext cx="3970709" cy="1201923"/>
          </a:xfrm>
          <a:prstGeom prst="rect">
            <a:avLst/>
          </a:prstGeom>
        </p:spPr>
      </p:pic>
      <p:sp>
        <p:nvSpPr>
          <p:cNvPr id="11" name="Right Arrow 10"/>
          <p:cNvSpPr/>
          <p:nvPr/>
        </p:nvSpPr>
        <p:spPr>
          <a:xfrm>
            <a:off x="766233" y="5636465"/>
            <a:ext cx="870062" cy="48126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solidFill>
                <a:schemeClr val="accent2"/>
              </a:solidFill>
            </a:endParaRPr>
          </a:p>
        </p:txBody>
      </p:sp>
      <p:sp>
        <p:nvSpPr>
          <p:cNvPr id="13" name="TextBox 12"/>
          <p:cNvSpPr txBox="1"/>
          <p:nvPr/>
        </p:nvSpPr>
        <p:spPr>
          <a:xfrm>
            <a:off x="2069431" y="5451799"/>
            <a:ext cx="9642448" cy="830997"/>
          </a:xfrm>
          <a:prstGeom prst="rect">
            <a:avLst/>
          </a:prstGeom>
          <a:noFill/>
        </p:spPr>
        <p:txBody>
          <a:bodyPr wrap="none" rtlCol="0">
            <a:spAutoFit/>
          </a:bodyPr>
          <a:lstStyle/>
          <a:p>
            <a:r>
              <a:rPr kumimoji="1" lang="en-US" altLang="ja-JP" sz="2400" b="1" dirty="0">
                <a:solidFill>
                  <a:schemeClr val="accent1"/>
                </a:solidFill>
              </a:rPr>
              <a:t>If sufficient amount of labeled dataset exists, </a:t>
            </a:r>
          </a:p>
          <a:p>
            <a:r>
              <a:rPr kumimoji="1" lang="en-US" altLang="ja-JP" sz="2400" b="1" dirty="0">
                <a:solidFill>
                  <a:schemeClr val="accent1"/>
                </a:solidFill>
              </a:rPr>
              <a:t>CNN based classifier is almost equivalent to or surpass expert pathologists</a:t>
            </a:r>
            <a:endParaRPr kumimoji="1" lang="ja-JP" altLang="en-US" sz="2400" b="1" dirty="0">
              <a:solidFill>
                <a:schemeClr val="accent1"/>
              </a:solidFill>
            </a:endParaRPr>
          </a:p>
        </p:txBody>
      </p:sp>
      <p:grpSp>
        <p:nvGrpSpPr>
          <p:cNvPr id="14" name="Group 13"/>
          <p:cNvGrpSpPr/>
          <p:nvPr/>
        </p:nvGrpSpPr>
        <p:grpSpPr>
          <a:xfrm>
            <a:off x="6472726" y="3287710"/>
            <a:ext cx="4961507" cy="2019300"/>
            <a:chOff x="531786" y="1383957"/>
            <a:chExt cx="11065595" cy="4485137"/>
          </a:xfrm>
        </p:grpSpPr>
        <p:pic>
          <p:nvPicPr>
            <p:cNvPr id="15" name="Picture 14"/>
            <p:cNvPicPr>
              <a:picLocks noChangeAspect="1"/>
            </p:cNvPicPr>
            <p:nvPr/>
          </p:nvPicPr>
          <p:blipFill>
            <a:blip r:embed="rId4"/>
            <a:stretch>
              <a:fillRect/>
            </a:stretch>
          </p:blipFill>
          <p:spPr>
            <a:xfrm>
              <a:off x="531786" y="1977783"/>
              <a:ext cx="4133204" cy="3891311"/>
            </a:xfrm>
            <a:prstGeom prst="rect">
              <a:avLst/>
            </a:prstGeom>
          </p:spPr>
        </p:pic>
        <p:pic>
          <p:nvPicPr>
            <p:cNvPr id="16" name="Picture 15"/>
            <p:cNvPicPr>
              <a:picLocks noChangeAspect="1"/>
            </p:cNvPicPr>
            <p:nvPr/>
          </p:nvPicPr>
          <p:blipFill>
            <a:blip r:embed="rId5"/>
            <a:stretch>
              <a:fillRect/>
            </a:stretch>
          </p:blipFill>
          <p:spPr>
            <a:xfrm>
              <a:off x="5752563" y="1576063"/>
              <a:ext cx="1457662" cy="4293031"/>
            </a:xfrm>
            <a:prstGeom prst="rect">
              <a:avLst/>
            </a:prstGeom>
          </p:spPr>
        </p:pic>
        <p:sp>
          <p:nvSpPr>
            <p:cNvPr id="17" name="Frame 16"/>
            <p:cNvSpPr/>
            <p:nvPr/>
          </p:nvSpPr>
          <p:spPr>
            <a:xfrm>
              <a:off x="3480146" y="4897463"/>
              <a:ext cx="301442" cy="480449"/>
            </a:xfrm>
            <a:prstGeom prst="frame">
              <a:avLst>
                <a:gd name="adj1" fmla="val 182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cxnSp>
          <p:nvCxnSpPr>
            <p:cNvPr id="18" name="Straight Connector 17"/>
            <p:cNvCxnSpPr/>
            <p:nvPr/>
          </p:nvCxnSpPr>
          <p:spPr>
            <a:xfrm flipV="1">
              <a:off x="3781588" y="1576063"/>
              <a:ext cx="1970975" cy="3321400"/>
            </a:xfrm>
            <a:prstGeom prst="line">
              <a:avLst/>
            </a:prstGeom>
            <a:ln/>
          </p:spPr>
          <p:style>
            <a:lnRef idx="2">
              <a:schemeClr val="dk1"/>
            </a:lnRef>
            <a:fillRef idx="1">
              <a:schemeClr val="lt1"/>
            </a:fillRef>
            <a:effectRef idx="0">
              <a:schemeClr val="dk1"/>
            </a:effectRef>
            <a:fontRef idx="minor">
              <a:schemeClr val="dk1"/>
            </a:fontRef>
          </p:style>
        </p:cxnSp>
        <p:cxnSp>
          <p:nvCxnSpPr>
            <p:cNvPr id="19" name="Straight Connector 18"/>
            <p:cNvCxnSpPr/>
            <p:nvPr/>
          </p:nvCxnSpPr>
          <p:spPr>
            <a:xfrm>
              <a:off x="3797086" y="5377912"/>
              <a:ext cx="1955477" cy="491182"/>
            </a:xfrm>
            <a:prstGeom prst="line">
              <a:avLst/>
            </a:prstGeom>
            <a:ln/>
          </p:spPr>
          <p:style>
            <a:lnRef idx="2">
              <a:schemeClr val="dk1"/>
            </a:lnRef>
            <a:fillRef idx="1">
              <a:schemeClr val="lt1"/>
            </a:fillRef>
            <a:effectRef idx="0">
              <a:schemeClr val="dk1"/>
            </a:effectRef>
            <a:fontRef idx="minor">
              <a:schemeClr val="dk1"/>
            </a:fontRef>
          </p:style>
        </p:cxnSp>
        <p:pic>
          <p:nvPicPr>
            <p:cNvPr id="20" name="Picture 19"/>
            <p:cNvPicPr>
              <a:picLocks noChangeAspect="1"/>
            </p:cNvPicPr>
            <p:nvPr/>
          </p:nvPicPr>
          <p:blipFill>
            <a:blip r:embed="rId6"/>
            <a:stretch>
              <a:fillRect/>
            </a:stretch>
          </p:blipFill>
          <p:spPr>
            <a:xfrm>
              <a:off x="8200741" y="1383957"/>
              <a:ext cx="3396640" cy="4222212"/>
            </a:xfrm>
            <a:prstGeom prst="rect">
              <a:avLst/>
            </a:prstGeom>
          </p:spPr>
        </p:pic>
        <p:sp>
          <p:nvSpPr>
            <p:cNvPr id="21" name="Frame 20"/>
            <p:cNvSpPr/>
            <p:nvPr/>
          </p:nvSpPr>
          <p:spPr>
            <a:xfrm>
              <a:off x="5919063" y="1753056"/>
              <a:ext cx="1152914" cy="1796056"/>
            </a:xfrm>
            <a:prstGeom prst="frame">
              <a:avLst>
                <a:gd name="adj1" fmla="val 1826"/>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cxnSp>
          <p:nvCxnSpPr>
            <p:cNvPr id="22" name="Straight Connector 21"/>
            <p:cNvCxnSpPr/>
            <p:nvPr/>
          </p:nvCxnSpPr>
          <p:spPr>
            <a:xfrm flipV="1">
              <a:off x="7113168" y="1383958"/>
              <a:ext cx="1103863" cy="369098"/>
            </a:xfrm>
            <a:prstGeom prst="line">
              <a:avLst/>
            </a:prstGeom>
            <a:ln/>
          </p:spPr>
          <p:style>
            <a:lnRef idx="2">
              <a:schemeClr val="dk1"/>
            </a:lnRef>
            <a:fillRef idx="1">
              <a:schemeClr val="lt1"/>
            </a:fillRef>
            <a:effectRef idx="0">
              <a:schemeClr val="dk1"/>
            </a:effectRef>
            <a:fontRef idx="minor">
              <a:schemeClr val="dk1"/>
            </a:fontRef>
          </p:style>
        </p:cxnSp>
        <p:cxnSp>
          <p:nvCxnSpPr>
            <p:cNvPr id="23" name="Straight Connector 22"/>
            <p:cNvCxnSpPr/>
            <p:nvPr/>
          </p:nvCxnSpPr>
          <p:spPr>
            <a:xfrm>
              <a:off x="7047856" y="3591117"/>
              <a:ext cx="1152885" cy="2015052"/>
            </a:xfrm>
            <a:prstGeom prst="line">
              <a:avLst/>
            </a:prstGeom>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2555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Problem in Preparing Dataset </a:t>
            </a:r>
            <a:endParaRPr kumimoji="1" lang="ja-JP" altLang="en-US" dirty="0"/>
          </a:p>
        </p:txBody>
      </p:sp>
      <p:sp>
        <p:nvSpPr>
          <p:cNvPr id="3" name="Content Placeholder 2"/>
          <p:cNvSpPr>
            <a:spLocks noGrp="1"/>
          </p:cNvSpPr>
          <p:nvPr>
            <p:ph idx="1"/>
          </p:nvPr>
        </p:nvSpPr>
        <p:spPr/>
        <p:txBody>
          <a:bodyPr>
            <a:normAutofit/>
          </a:bodyPr>
          <a:lstStyle/>
          <a:p>
            <a:r>
              <a:rPr lang="en-US" altLang="ja-JP" sz="2400" dirty="0"/>
              <a:t>Annotation cost is too high</a:t>
            </a:r>
          </a:p>
          <a:p>
            <a:pPr lvl="1"/>
            <a:r>
              <a:rPr lang="en-US" altLang="ja-JP" sz="2000" dirty="0"/>
              <a:t>Only pathologist can annotate </a:t>
            </a:r>
          </a:p>
          <a:p>
            <a:pPr lvl="1"/>
            <a:r>
              <a:rPr lang="en-US" altLang="ja-JP" sz="2000" dirty="0"/>
              <a:t>Take much time to annotate accuracy label to all region in WSI </a:t>
            </a:r>
          </a:p>
          <a:p>
            <a:pPr lvl="2"/>
            <a:r>
              <a:rPr lang="en-US" altLang="ja-JP" dirty="0"/>
              <a:t>For </a:t>
            </a:r>
            <a:r>
              <a:rPr lang="en-US" altLang="ja-JP" dirty="0" err="1"/>
              <a:t>Camelyon</a:t>
            </a:r>
            <a:r>
              <a:rPr lang="en-US" altLang="ja-JP" dirty="0"/>
              <a:t> dataset, It is said that it took 1 hours for a WSI</a:t>
            </a:r>
          </a:p>
          <a:p>
            <a:endParaRPr lang="en-US" altLang="ja-JP" sz="2400" dirty="0"/>
          </a:p>
          <a:p>
            <a:r>
              <a:rPr lang="en-US" altLang="ja-JP" sz="2400" dirty="0"/>
              <a:t>There are many similar image patches in a slide</a:t>
            </a:r>
          </a:p>
          <a:p>
            <a:pPr lvl="1"/>
            <a:r>
              <a:rPr lang="en-US" altLang="ja-JP" sz="2000" dirty="0"/>
              <a:t>To annotate these similar samples</a:t>
            </a:r>
            <a:br>
              <a:rPr lang="en-US" altLang="ja-JP" sz="2000" dirty="0"/>
            </a:br>
            <a:r>
              <a:rPr lang="en-US" altLang="ja-JP" sz="2000" dirty="0"/>
              <a:t> is waste of time.</a:t>
            </a:r>
          </a:p>
          <a:p>
            <a:pPr lvl="1"/>
            <a:r>
              <a:rPr lang="en-US" altLang="ja-JP" sz="2000" dirty="0"/>
              <a:t>Pathologist don’t know which image </a:t>
            </a:r>
            <a:br>
              <a:rPr lang="en-US" altLang="ja-JP" sz="2000" dirty="0"/>
            </a:br>
            <a:r>
              <a:rPr lang="en-US" altLang="ja-JP" sz="2000" dirty="0"/>
              <a:t>patch is informative for classifier</a:t>
            </a:r>
          </a:p>
        </p:txBody>
      </p:sp>
      <p:sp>
        <p:nvSpPr>
          <p:cNvPr id="14" name="Slide Number Placeholder 13"/>
          <p:cNvSpPr>
            <a:spLocks noGrp="1"/>
          </p:cNvSpPr>
          <p:nvPr>
            <p:ph type="sldNum" sz="quarter" idx="11"/>
          </p:nvPr>
        </p:nvSpPr>
        <p:spPr/>
        <p:txBody>
          <a:bodyPr/>
          <a:lstStyle/>
          <a:p>
            <a:fld id="{6113E31D-E2AB-40D1-8B51-AFA5AFEF393A}" type="slidenum">
              <a:rPr lang="en-US" smtClean="0"/>
              <a:t>9</a:t>
            </a:fld>
            <a:endParaRPr lang="en-US" dirty="0"/>
          </a:p>
        </p:txBody>
      </p:sp>
      <p:pic>
        <p:nvPicPr>
          <p:cNvPr id="15" name="Picture 14"/>
          <p:cNvPicPr>
            <a:picLocks noChangeAspect="1"/>
          </p:cNvPicPr>
          <p:nvPr/>
        </p:nvPicPr>
        <p:blipFill>
          <a:blip r:embed="rId3"/>
          <a:stretch>
            <a:fillRect/>
          </a:stretch>
        </p:blipFill>
        <p:spPr>
          <a:xfrm>
            <a:off x="9104922" y="1821229"/>
            <a:ext cx="2470598" cy="1571146"/>
          </a:xfrm>
          <a:prstGeom prst="rect">
            <a:avLst/>
          </a:prstGeom>
        </p:spPr>
      </p:pic>
      <p:grpSp>
        <p:nvGrpSpPr>
          <p:cNvPr id="64" name="Group 63"/>
          <p:cNvGrpSpPr/>
          <p:nvPr/>
        </p:nvGrpSpPr>
        <p:grpSpPr>
          <a:xfrm>
            <a:off x="6306759" y="4303370"/>
            <a:ext cx="4489918" cy="2391484"/>
            <a:chOff x="6771706" y="4390248"/>
            <a:chExt cx="4489918" cy="2391484"/>
          </a:xfrm>
        </p:grpSpPr>
        <p:grpSp>
          <p:nvGrpSpPr>
            <p:cNvPr id="36" name="Group 35"/>
            <p:cNvGrpSpPr/>
            <p:nvPr/>
          </p:nvGrpSpPr>
          <p:grpSpPr>
            <a:xfrm>
              <a:off x="6771706" y="4793928"/>
              <a:ext cx="2620655" cy="1900926"/>
              <a:chOff x="8813578" y="3287710"/>
              <a:chExt cx="2620655" cy="1900926"/>
            </a:xfrm>
          </p:grpSpPr>
          <p:pic>
            <p:nvPicPr>
              <p:cNvPr id="28" name="Picture 27"/>
              <p:cNvPicPr>
                <a:picLocks noChangeAspect="1"/>
              </p:cNvPicPr>
              <p:nvPr/>
            </p:nvPicPr>
            <p:blipFill rotWithShape="1">
              <a:blip r:embed="rId4"/>
              <a:srcRect l="1" r="-5097" b="31614"/>
              <a:stretch/>
            </p:blipFill>
            <p:spPr>
              <a:xfrm>
                <a:off x="8813578" y="3374200"/>
                <a:ext cx="686883" cy="1321786"/>
              </a:xfrm>
              <a:prstGeom prst="rect">
                <a:avLst/>
              </a:prstGeom>
            </p:spPr>
          </p:pic>
          <p:pic>
            <p:nvPicPr>
              <p:cNvPr id="32" name="Picture 31"/>
              <p:cNvPicPr>
                <a:picLocks noChangeAspect="1"/>
              </p:cNvPicPr>
              <p:nvPr/>
            </p:nvPicPr>
            <p:blipFill>
              <a:blip r:embed="rId5"/>
              <a:stretch>
                <a:fillRect/>
              </a:stretch>
            </p:blipFill>
            <p:spPr>
              <a:xfrm>
                <a:off x="9911273" y="3287710"/>
                <a:ext cx="1522960" cy="1900926"/>
              </a:xfrm>
              <a:prstGeom prst="rect">
                <a:avLst/>
              </a:prstGeom>
            </p:spPr>
          </p:pic>
          <p:sp>
            <p:nvSpPr>
              <p:cNvPr id="33" name="Frame 32"/>
              <p:cNvSpPr/>
              <p:nvPr/>
            </p:nvSpPr>
            <p:spPr>
              <a:xfrm>
                <a:off x="8888232" y="3453886"/>
                <a:ext cx="516935" cy="808621"/>
              </a:xfrm>
              <a:prstGeom prst="frame">
                <a:avLst>
                  <a:gd name="adj1" fmla="val 1826"/>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cxnSp>
            <p:nvCxnSpPr>
              <p:cNvPr id="34" name="Straight Connector 33"/>
              <p:cNvCxnSpPr/>
              <p:nvPr/>
            </p:nvCxnSpPr>
            <p:spPr>
              <a:xfrm flipV="1">
                <a:off x="9423636" y="3287710"/>
                <a:ext cx="494942" cy="166175"/>
              </a:xfrm>
              <a:prstGeom prst="line">
                <a:avLst/>
              </a:prstGeom>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9394352" y="4281418"/>
                <a:ext cx="516922" cy="907217"/>
              </a:xfrm>
              <a:prstGeom prst="line">
                <a:avLst/>
              </a:prstGeom>
              <a:ln/>
            </p:spPr>
            <p:style>
              <a:lnRef idx="2">
                <a:schemeClr val="dk1"/>
              </a:lnRef>
              <a:fillRef idx="1">
                <a:schemeClr val="lt1"/>
              </a:fillRef>
              <a:effectRef idx="0">
                <a:schemeClr val="dk1"/>
              </a:effectRef>
              <a:fontRef idx="minor">
                <a:schemeClr val="dk1"/>
              </a:fontRef>
            </p:style>
          </p:cxnSp>
        </p:grpSp>
        <p:pic>
          <p:nvPicPr>
            <p:cNvPr id="46" name="Picture 45"/>
            <p:cNvPicPr>
              <a:picLocks noChangeAspect="1"/>
            </p:cNvPicPr>
            <p:nvPr/>
          </p:nvPicPr>
          <p:blipFill>
            <a:blip r:embed="rId6"/>
            <a:stretch>
              <a:fillRect/>
            </a:stretch>
          </p:blipFill>
          <p:spPr>
            <a:xfrm>
              <a:off x="10120836" y="4395473"/>
              <a:ext cx="1134214" cy="884224"/>
            </a:xfrm>
            <a:prstGeom prst="rect">
              <a:avLst/>
            </a:prstGeom>
          </p:spPr>
        </p:pic>
        <p:pic>
          <p:nvPicPr>
            <p:cNvPr id="47" name="Picture 46"/>
            <p:cNvPicPr>
              <a:picLocks noChangeAspect="1"/>
            </p:cNvPicPr>
            <p:nvPr/>
          </p:nvPicPr>
          <p:blipFill>
            <a:blip r:embed="rId7"/>
            <a:stretch>
              <a:fillRect/>
            </a:stretch>
          </p:blipFill>
          <p:spPr>
            <a:xfrm>
              <a:off x="10120836" y="5880852"/>
              <a:ext cx="1140788" cy="900880"/>
            </a:xfrm>
            <a:prstGeom prst="rect">
              <a:avLst/>
            </a:prstGeom>
          </p:spPr>
        </p:pic>
        <p:sp>
          <p:nvSpPr>
            <p:cNvPr id="48" name="Frame 47"/>
            <p:cNvSpPr/>
            <p:nvPr/>
          </p:nvSpPr>
          <p:spPr>
            <a:xfrm>
              <a:off x="8642419" y="5120067"/>
              <a:ext cx="197253" cy="164855"/>
            </a:xfrm>
            <a:prstGeom prst="frame">
              <a:avLst>
                <a:gd name="adj1" fmla="val 1826"/>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49" name="Frame 48"/>
            <p:cNvSpPr/>
            <p:nvPr/>
          </p:nvSpPr>
          <p:spPr>
            <a:xfrm>
              <a:off x="8453856" y="6000887"/>
              <a:ext cx="197253" cy="164855"/>
            </a:xfrm>
            <a:prstGeom prst="frame">
              <a:avLst>
                <a:gd name="adj1" fmla="val 1826"/>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cxnSp>
          <p:nvCxnSpPr>
            <p:cNvPr id="50" name="Straight Connector 49"/>
            <p:cNvCxnSpPr/>
            <p:nvPr/>
          </p:nvCxnSpPr>
          <p:spPr>
            <a:xfrm flipV="1">
              <a:off x="8857451" y="4390248"/>
              <a:ext cx="1263385" cy="736031"/>
            </a:xfrm>
            <a:prstGeom prst="line">
              <a:avLst/>
            </a:prstGeom>
            <a:ln/>
          </p:spPr>
          <p:style>
            <a:lnRef idx="2">
              <a:schemeClr val="dk1"/>
            </a:lnRef>
            <a:fillRef idx="1">
              <a:schemeClr val="lt1"/>
            </a:fillRef>
            <a:effectRef idx="0">
              <a:schemeClr val="dk1"/>
            </a:effectRef>
            <a:fontRef idx="minor">
              <a:schemeClr val="dk1"/>
            </a:fontRef>
          </p:style>
        </p:cxnSp>
        <p:cxnSp>
          <p:nvCxnSpPr>
            <p:cNvPr id="52" name="Straight Connector 51"/>
            <p:cNvCxnSpPr/>
            <p:nvPr/>
          </p:nvCxnSpPr>
          <p:spPr>
            <a:xfrm flipV="1">
              <a:off x="8800241" y="5279697"/>
              <a:ext cx="1302816" cy="5225"/>
            </a:xfrm>
            <a:prstGeom prst="line">
              <a:avLst/>
            </a:prstGeom>
            <a:ln/>
          </p:spPr>
          <p:style>
            <a:lnRef idx="2">
              <a:schemeClr val="dk1"/>
            </a:lnRef>
            <a:fillRef idx="1">
              <a:schemeClr val="lt1"/>
            </a:fillRef>
            <a:effectRef idx="0">
              <a:schemeClr val="dk1"/>
            </a:effectRef>
            <a:fontRef idx="minor">
              <a:schemeClr val="dk1"/>
            </a:fontRef>
          </p:style>
        </p:cxnSp>
        <p:cxnSp>
          <p:nvCxnSpPr>
            <p:cNvPr id="60" name="Straight Connector 59"/>
            <p:cNvCxnSpPr/>
            <p:nvPr/>
          </p:nvCxnSpPr>
          <p:spPr>
            <a:xfrm>
              <a:off x="8597877" y="6165743"/>
              <a:ext cx="1505180" cy="585025"/>
            </a:xfrm>
            <a:prstGeom prst="line">
              <a:avLst/>
            </a:prstGeom>
            <a:ln/>
          </p:spPr>
          <p:style>
            <a:lnRef idx="2">
              <a:schemeClr val="dk1"/>
            </a:lnRef>
            <a:fillRef idx="1">
              <a:schemeClr val="lt1"/>
            </a:fillRef>
            <a:effectRef idx="0">
              <a:schemeClr val="dk1"/>
            </a:effectRef>
            <a:fontRef idx="minor">
              <a:schemeClr val="dk1"/>
            </a:fontRef>
          </p:style>
        </p:cxnSp>
        <p:cxnSp>
          <p:nvCxnSpPr>
            <p:cNvPr id="62" name="Straight Connector 61"/>
            <p:cNvCxnSpPr/>
            <p:nvPr/>
          </p:nvCxnSpPr>
          <p:spPr>
            <a:xfrm flipV="1">
              <a:off x="8651109" y="5880852"/>
              <a:ext cx="1451948" cy="142441"/>
            </a:xfrm>
            <a:prstGeom prst="line">
              <a:avLst/>
            </a:prstGeom>
            <a:ln/>
          </p:spPr>
          <p:style>
            <a:lnRef idx="2">
              <a:schemeClr val="dk1"/>
            </a:lnRef>
            <a:fillRef idx="1">
              <a:schemeClr val="lt1"/>
            </a:fillRef>
            <a:effectRef idx="0">
              <a:schemeClr val="dk1"/>
            </a:effectRef>
            <a:fontRef idx="minor">
              <a:schemeClr val="dk1"/>
            </a:fontRef>
          </p:style>
        </p:cxnSp>
      </p:grpSp>
      <p:sp>
        <p:nvSpPr>
          <p:cNvPr id="66" name="TextBox 65"/>
          <p:cNvSpPr txBox="1"/>
          <p:nvPr/>
        </p:nvSpPr>
        <p:spPr>
          <a:xfrm>
            <a:off x="11119848" y="5147499"/>
            <a:ext cx="1016625" cy="461665"/>
          </a:xfrm>
          <a:prstGeom prst="rect">
            <a:avLst/>
          </a:prstGeom>
          <a:noFill/>
        </p:spPr>
        <p:txBody>
          <a:bodyPr wrap="none" rtlCol="0">
            <a:spAutoFit/>
          </a:bodyPr>
          <a:lstStyle/>
          <a:p>
            <a:r>
              <a:rPr kumimoji="1" lang="en-US" altLang="ja-JP" sz="2400"/>
              <a:t>similar</a:t>
            </a:r>
            <a:endParaRPr kumimoji="1" lang="ja-JP" altLang="en-US" sz="2400" dirty="0"/>
          </a:p>
        </p:txBody>
      </p:sp>
      <p:sp>
        <p:nvSpPr>
          <p:cNvPr id="67" name="Right Bracket 66"/>
          <p:cNvSpPr/>
          <p:nvPr/>
        </p:nvSpPr>
        <p:spPr>
          <a:xfrm>
            <a:off x="10873702" y="4553539"/>
            <a:ext cx="244864" cy="181783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50615538"/>
      </p:ext>
    </p:extLst>
  </p:cSld>
  <p:clrMapOvr>
    <a:masterClrMapping/>
  </p:clrMapOvr>
</p:sld>
</file>

<file path=ppt/theme/theme1.xml><?xml version="1.0" encoding="utf-8"?>
<a:theme xmlns:a="http://schemas.openxmlformats.org/drawingml/2006/main" name="mi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ukuta_font">
      <a:majorFont>
        <a:latin typeface="Segoe UI"/>
        <a:ea typeface="Hiragino Kaku Gothic ProN W3"/>
        <a:cs typeface=""/>
      </a:majorFont>
      <a:minorFont>
        <a:latin typeface="Segoe UI"/>
        <a:ea typeface="Hiragino Kaku Gothic ProN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solidFill>
              <a:schemeClr val="accent2"/>
            </a:solidFill>
          </a:defRPr>
        </a:defPPr>
      </a:lstStyle>
      <a:style>
        <a:lnRef idx="2">
          <a:schemeClr val="accent6"/>
        </a:lnRef>
        <a:fillRef idx="1">
          <a:schemeClr val="lt1"/>
        </a:fillRef>
        <a:effectRef idx="0">
          <a:schemeClr val="accent6"/>
        </a:effectRef>
        <a:fontRef idx="minor">
          <a:schemeClr val="dk1"/>
        </a:fontRef>
      </a:style>
    </a:spDef>
  </a:objectDefaults>
  <a:extraClrSchemeLst>
    <a:extraClrScheme>
      <a:clrScheme name="ISI-template-niiyama200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ISI-template-niiyama200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ISI-template-niiyama200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ISI-template-niiyama200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ISI-template-niiyama200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ISI-template-niiyama200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ISI-template-niiyama200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ISI-template-niiyama200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ISI-template-niiyama200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ISI-template-niiyama2005 10">
        <a:dk1>
          <a:srgbClr val="000000"/>
        </a:dk1>
        <a:lt1>
          <a:srgbClr val="FFFFFF"/>
        </a:lt1>
        <a:dk2>
          <a:srgbClr val="000000"/>
        </a:dk2>
        <a:lt2>
          <a:srgbClr val="DDDDDD"/>
        </a:lt2>
        <a:accent1>
          <a:srgbClr val="A3B2C1"/>
        </a:accent1>
        <a:accent2>
          <a:srgbClr val="0033CC"/>
        </a:accent2>
        <a:accent3>
          <a:srgbClr val="FFFFFF"/>
        </a:accent3>
        <a:accent4>
          <a:srgbClr val="000000"/>
        </a:accent4>
        <a:accent5>
          <a:srgbClr val="CED5DD"/>
        </a:accent5>
        <a:accent6>
          <a:srgbClr val="002DB9"/>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l" id="{4E505AFB-2538-1B4A-B423-2A331ACD8CD7}" vid="{844DBE63-81F0-8E49-847D-E99A0399A833}"/>
    </a:ext>
  </a:extLst>
</a:theme>
</file>

<file path=ppt/theme/theme2.xml><?xml version="1.0" encoding="utf-8"?>
<a:theme xmlns:a="http://schemas.openxmlformats.org/drawingml/2006/main" name="1_mil_template_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solidFill>
              <a:schemeClr val="accent2"/>
            </a:solidFill>
          </a:defRPr>
        </a:defPPr>
      </a:lstStyle>
      <a:style>
        <a:lnRef idx="2">
          <a:schemeClr val="accent6"/>
        </a:lnRef>
        <a:fillRef idx="1">
          <a:schemeClr val="lt1"/>
        </a:fillRef>
        <a:effectRef idx="0">
          <a:schemeClr val="accent6"/>
        </a:effectRef>
        <a:fontRef idx="minor">
          <a:schemeClr val="dk1"/>
        </a:fontRef>
      </a:style>
    </a:spDef>
  </a:objectDefaults>
  <a:extraClrSchemeLst>
    <a:extraClrScheme>
      <a:clrScheme name="ISI-template-niiyama200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ISI-template-niiyama200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ISI-template-niiyama200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ISI-template-niiyama200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ISI-template-niiyama200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ISI-template-niiyama200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ISI-template-niiyama200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ISI-template-niiyama200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ISI-template-niiyama200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ISI-template-niiyama2005 10">
        <a:dk1>
          <a:srgbClr val="000000"/>
        </a:dk1>
        <a:lt1>
          <a:srgbClr val="FFFFFF"/>
        </a:lt1>
        <a:dk2>
          <a:srgbClr val="000000"/>
        </a:dk2>
        <a:lt2>
          <a:srgbClr val="DDDDDD"/>
        </a:lt2>
        <a:accent1>
          <a:srgbClr val="A3B2C1"/>
        </a:accent1>
        <a:accent2>
          <a:srgbClr val="0033CC"/>
        </a:accent2>
        <a:accent3>
          <a:srgbClr val="FFFFFF"/>
        </a:accent3>
        <a:accent4>
          <a:srgbClr val="000000"/>
        </a:accent4>
        <a:accent5>
          <a:srgbClr val="CED5DD"/>
        </a:accent5>
        <a:accent6>
          <a:srgbClr val="002DB9"/>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mil</Template>
  <TotalTime>31243</TotalTime>
  <Words>5653</Words>
  <Application>Microsoft Macintosh PowerPoint</Application>
  <PresentationFormat>Widescreen</PresentationFormat>
  <Paragraphs>802</Paragraphs>
  <Slides>60</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PMingLiU</vt:lpstr>
      <vt:lpstr>Arial</vt:lpstr>
      <vt:lpstr>Calibri</vt:lpstr>
      <vt:lpstr>Cambria Math</vt:lpstr>
      <vt:lpstr>News Gothic MT</vt:lpstr>
      <vt:lpstr>Segoe UI</vt:lpstr>
      <vt:lpstr>Times New Roman</vt:lpstr>
      <vt:lpstr>Verdana</vt:lpstr>
      <vt:lpstr>Wingdings</vt:lpstr>
      <vt:lpstr>mil</vt:lpstr>
      <vt:lpstr>1_mil_template_simple</vt:lpstr>
      <vt:lpstr>病理画像解析支援のための 深層能動学習に関する研究</vt:lpstr>
      <vt:lpstr>Outline</vt:lpstr>
      <vt:lpstr>Advance in Medical Image Analysis</vt:lpstr>
      <vt:lpstr>Advance in Medical Image Analysis</vt:lpstr>
      <vt:lpstr>Pathological images</vt:lpstr>
      <vt:lpstr>Pathological image analysis</vt:lpstr>
      <vt:lpstr>Pathological image analysis</vt:lpstr>
      <vt:lpstr>Pathological image analysis</vt:lpstr>
      <vt:lpstr>Problem in Preparing Dataset </vt:lpstr>
      <vt:lpstr>Active Learning</vt:lpstr>
      <vt:lpstr>Purpose of Research</vt:lpstr>
      <vt:lpstr>Proposed system</vt:lpstr>
      <vt:lpstr>Outline</vt:lpstr>
      <vt:lpstr>Active Learning Strategy</vt:lpstr>
      <vt:lpstr>Active Learning Strategy</vt:lpstr>
      <vt:lpstr>1. Uncertainty Sampling</vt:lpstr>
      <vt:lpstr>1. Uncertainty Sampling</vt:lpstr>
      <vt:lpstr>1. Uncertainty Sampling</vt:lpstr>
      <vt:lpstr>2. Query By Committee</vt:lpstr>
      <vt:lpstr>2. Query By Committee</vt:lpstr>
      <vt:lpstr>2. Query By Committee</vt:lpstr>
      <vt:lpstr>Outline</vt:lpstr>
      <vt:lpstr>Proposal : Query By Dropout Predictions</vt:lpstr>
      <vt:lpstr>Dropout</vt:lpstr>
      <vt:lpstr>Proposal : Query By Dropout Predictions</vt:lpstr>
      <vt:lpstr>Preliminary experiments</vt:lpstr>
      <vt:lpstr>Proposal : Query By Dropout Predictions</vt:lpstr>
      <vt:lpstr>Proposal : Query By Dropout Predictions</vt:lpstr>
      <vt:lpstr>Proposal : Query By Dropout Predictions</vt:lpstr>
      <vt:lpstr>Proposal : Query By Dropout Predictions</vt:lpstr>
      <vt:lpstr>Proposal : Query By Dropout Predictions</vt:lpstr>
      <vt:lpstr>Outline</vt:lpstr>
      <vt:lpstr>Active Learning with Pathological images</vt:lpstr>
      <vt:lpstr>Batch Active Learning </vt:lpstr>
      <vt:lpstr>Batch Active Learning </vt:lpstr>
      <vt:lpstr>Experimental Setting</vt:lpstr>
      <vt:lpstr>Results</vt:lpstr>
      <vt:lpstr>Discussion</vt:lpstr>
      <vt:lpstr>Outline</vt:lpstr>
      <vt:lpstr>Conclusion</vt:lpstr>
      <vt:lpstr>PowerPoint Presentation</vt:lpstr>
      <vt:lpstr>効率的な仮説空間の探索</vt:lpstr>
      <vt:lpstr>Variance Reduction</vt:lpstr>
      <vt:lpstr>Idea</vt:lpstr>
      <vt:lpstr>Active Learning</vt:lpstr>
      <vt:lpstr>Active Learning</vt:lpstr>
      <vt:lpstr>Active Learning</vt:lpstr>
      <vt:lpstr>Exploiting cluster structure in data</vt:lpstr>
      <vt:lpstr>Efficient search through hypothesis space</vt:lpstr>
      <vt:lpstr>Variance Reduction</vt:lpstr>
      <vt:lpstr>Variance Reduction</vt:lpstr>
      <vt:lpstr>Variance Reduction with Large Neural Network</vt:lpstr>
      <vt:lpstr>Variance Reduction with Large Neural Network</vt:lpstr>
      <vt:lpstr>Strategy of Active Learning</vt:lpstr>
      <vt:lpstr>1. Uncertainly Sampling</vt:lpstr>
      <vt:lpstr>1. Uncertainly Sampling</vt:lpstr>
      <vt:lpstr>2. Query By Committee</vt:lpstr>
      <vt:lpstr>3. Exploiting cluster structure in data</vt:lpstr>
      <vt:lpstr>4. Expected Model Change / Expected Variance Reduction</vt:lpstr>
      <vt:lpstr>Active Learning with Pathological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learning of Pathological Images with Active Learning</dc:title>
  <dc:creator>Fukuta Keisuke</dc:creator>
  <cp:lastModifiedBy>Keisuke Fukuta</cp:lastModifiedBy>
  <cp:revision>577</cp:revision>
  <cp:lastPrinted>2017-04-14T07:08:38Z</cp:lastPrinted>
  <dcterms:created xsi:type="dcterms:W3CDTF">2017-05-18T14:09:00Z</dcterms:created>
  <dcterms:modified xsi:type="dcterms:W3CDTF">2021-07-12T14:14:12Z</dcterms:modified>
</cp:coreProperties>
</file>